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</p:sldIdLst>
  <p:sldSz cy="5143500" cx="9144000"/>
  <p:notesSz cx="6858000" cy="9144000"/>
  <p:embeddedFontLst>
    <p:embeddedFont>
      <p:font typeface="Average"/>
      <p:regular r:id="rId77"/>
    </p:embeddedFont>
    <p:embeddedFont>
      <p:font typeface="Ubuntu Mono"/>
      <p:regular r:id="rId78"/>
      <p:bold r:id="rId79"/>
      <p:italic r:id="rId80"/>
      <p:boldItalic r:id="rId81"/>
    </p:embeddedFont>
    <p:embeddedFont>
      <p:font typeface="Oswald"/>
      <p:regular r:id="rId82"/>
      <p:bold r:id="rId8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EC0A151-F62B-4451-9E99-A2CBD8EE5D69}">
  <a:tblStyle styleId="{CEC0A151-F62B-4451-9E99-A2CBD8EE5D6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3" Type="http://schemas.openxmlformats.org/officeDocument/2006/relationships/font" Target="fonts/Oswald-bold.fntdata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UbuntuMono-italic.fntdata"/><Relationship Id="rId82" Type="http://schemas.openxmlformats.org/officeDocument/2006/relationships/font" Target="fonts/Oswald-regular.fntdata"/><Relationship Id="rId81" Type="http://schemas.openxmlformats.org/officeDocument/2006/relationships/font" Target="fonts/UbuntuMon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font" Target="fonts/Average-regular.fntdata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font" Target="fonts/UbuntuMono-bold.fntdata"/><Relationship Id="rId34" Type="http://schemas.openxmlformats.org/officeDocument/2006/relationships/slide" Target="slides/slide28.xml"/><Relationship Id="rId78" Type="http://schemas.openxmlformats.org/officeDocument/2006/relationships/font" Target="fonts/UbuntuMono-regular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d8bc2a4e3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d8bc2a4e3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d8bc2a4e3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d8bc2a4e3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d8bc2a4e3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d8bc2a4e3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3daa987f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3daa987f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f4a1def25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f4a1def2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3daa987fc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3daa987f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d8bc2a4e3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d8bc2a4e3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d8bc2a4e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5d8bc2a4e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d8bc2a4e3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d8bc2a4e3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e870ada6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e870ada6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e8a126f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5e8a126f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e870ada6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e870ada6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d9aeaa2d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5d9aeaa2d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f4a1def25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5f4a1def25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d9aeaa2d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5d9aeaa2d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fd13db2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5fd13db2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da26a1b1c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da26a1b1c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Making Biases explicit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With enough data, bayesian and frequentist likelihoods are equivalent such that priors are “washed out”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e79f4ae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e79f4ae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Making Biases explicit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With enough data, bayesian and frequentist likelihoods are equivalent such that priors are “washed out”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d9aeaa2d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5d9aeaa2d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5ede5f6fc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5ede5f6fc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fd13db2f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5fd13db2f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d7ecab40a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d7ecab40a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5fd13db2f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5fd13db2f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5fd13db2f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5fd13db2f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5f2611a097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5f2611a097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d9aeaa2d6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5d9aeaa2d6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5f2611a097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5f2611a097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5f2611a097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5f2611a097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5ede5f6fc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5ede5f6fc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5ede5f6fc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5ede5f6fc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5da26a1b1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5da26a1b1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5f4a1def25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5f4a1def25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d7ecab40a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d7ecab40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f4a1def25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5f4a1def25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5f4a1def25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5f4a1def25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5da26a1b1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5da26a1b1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5ede5f6fc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5ede5f6fc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5f0e0a172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5f0e0a172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3daa987f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3daa987f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5fd13db2f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5fd13db2f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Et Voila. A function that is easy to import from numpy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5da26a1b1c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5da26a1b1c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5da26a1b1c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5da26a1b1c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5da26a1b1c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5da26a1b1c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d7ecab40a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d7ecab40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5d9aeaa2d6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5d9aeaa2d6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5f0e0a172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5f0e0a172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5e86858c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5e86858c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5fd13db2f1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5fd13db2f1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da9461d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da9461d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5e870ada6f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5e870ada6f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5e8a126f2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5e8a126f2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Don’t get tribal about Freq. vs Bayes. (It’s banter, its funny, but not serious)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5d7ecab40a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5d7ecab40a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5da9461da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5da9461da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5d7ecab40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5d7ecab40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d7ecab40a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d7ecab40a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5d7ecab40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5d7ecab40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5f2611a09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5f2611a09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5f2611a097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5f2611a097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5f2611a097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5f2611a097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3daa987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33daa987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3daa987f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33daa987f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3daa987f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33daa987f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3daa987f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33daa987f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Quick and Dirty: Multiply Prior by Likelihood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33daa987f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33daa987f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accurate, divide by the likelihood of the data at each point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Integral is gnarly, but we can make it equal to 1 to make it disappear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3daa987f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3daa987f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integral equal to one by adding A coefficient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d7ecab40a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d7ecab40a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3daa987f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33daa987f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Equation simplifies massively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d8bc2a4e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d8bc2a4e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d8bc2a4e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d8bc2a4e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23.png"/><Relationship Id="rId5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Relationship Id="rId4" Type="http://schemas.openxmlformats.org/officeDocument/2006/relationships/image" Target="../media/image12.png"/><Relationship Id="rId5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4.png"/><Relationship Id="rId4" Type="http://schemas.openxmlformats.org/officeDocument/2006/relationships/image" Target="../media/image3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en.wikipedia.org/wiki/Conjugate_prior#Table_of_conjugate_distributions" TargetMode="External"/><Relationship Id="rId4" Type="http://schemas.openxmlformats.org/officeDocument/2006/relationships/image" Target="../media/image1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en.wikipedia.org/wiki/Conjugate_prior#Table_of_conjugate_distributions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seeing-theory.brown.edu/bayesian-inference/index.html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://linkedin.com/in/sthornewillve" TargetMode="External"/><Relationship Id="rId4" Type="http://schemas.openxmlformats.org/officeDocument/2006/relationships/hyperlink" Target="https://github.com/SThornewillvE/" TargetMode="External"/><Relationship Id="rId5" Type="http://schemas.openxmlformats.org/officeDocument/2006/relationships/hyperlink" Target="https://twitter.com/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3.png"/><Relationship Id="rId4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 Introduction To Bayesian Statistics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4"/>
            <a:ext cx="7801500" cy="18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Simon Thornewill von Essen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Data Analyst, Goodgame Studios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highlight>
                  <a:schemeClr val="lt2"/>
                </a:highlight>
                <a:latin typeface="Ubuntu Mono"/>
                <a:ea typeface="Ubuntu Mono"/>
                <a:cs typeface="Ubuntu Mono"/>
                <a:sym typeface="Ubuntu Mono"/>
              </a:rPr>
              <a:t>@sthornewillve</a:t>
            </a: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 🐍</a:t>
            </a:r>
            <a:endParaRPr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Thermometer Calibration: Test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311700" y="1152475"/>
            <a:ext cx="8214000" cy="7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If P-value = 0.001 (highly significant), is the probability of getting this result or a more extreme one  given our data 0.001?</a:t>
            </a:r>
            <a:br>
              <a:rPr lang="en-GB" sz="1800"/>
            </a:b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 </a:t>
            </a:r>
            <a:endParaRPr sz="1800"/>
          </a:p>
        </p:txBody>
      </p:sp>
      <p:sp>
        <p:nvSpPr>
          <p:cNvPr id="137" name="Google Shape;137;p22"/>
          <p:cNvSpPr txBox="1"/>
          <p:nvPr/>
        </p:nvSpPr>
        <p:spPr>
          <a:xfrm>
            <a:off x="4864950" y="1493175"/>
            <a:ext cx="5772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❌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8" name="Google Shape;138;p22"/>
          <p:cNvSpPr txBox="1"/>
          <p:nvPr/>
        </p:nvSpPr>
        <p:spPr>
          <a:xfrm>
            <a:off x="8032175" y="3554225"/>
            <a:ext cx="5772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❌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9" name="Google Shape;139;p22"/>
          <p:cNvSpPr/>
          <p:nvPr/>
        </p:nvSpPr>
        <p:spPr>
          <a:xfrm>
            <a:off x="182136" y="1290957"/>
            <a:ext cx="202203" cy="202206"/>
          </a:xfrm>
          <a:custGeom>
            <a:rect b="b" l="l" r="r" t="t"/>
            <a:pathLst>
              <a:path extrusionOk="0" h="461" w="461">
                <a:moveTo>
                  <a:pt x="231" y="9"/>
                </a:moveTo>
                <a:lnTo>
                  <a:pt x="231" y="9"/>
                </a:lnTo>
                <a:cubicBezTo>
                  <a:pt x="97" y="9"/>
                  <a:pt x="0" y="106"/>
                  <a:pt x="0" y="239"/>
                </a:cubicBezTo>
                <a:cubicBezTo>
                  <a:pt x="0" y="363"/>
                  <a:pt x="106" y="460"/>
                  <a:pt x="231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1" y="9"/>
                </a:cubicBezTo>
                <a:close/>
                <a:moveTo>
                  <a:pt x="231" y="372"/>
                </a:moveTo>
                <a:lnTo>
                  <a:pt x="231" y="372"/>
                </a:lnTo>
                <a:cubicBezTo>
                  <a:pt x="221" y="372"/>
                  <a:pt x="221" y="372"/>
                  <a:pt x="221" y="372"/>
                </a:cubicBezTo>
                <a:cubicBezTo>
                  <a:pt x="204" y="372"/>
                  <a:pt x="195" y="354"/>
                  <a:pt x="195" y="336"/>
                </a:cubicBezTo>
                <a:cubicBezTo>
                  <a:pt x="195" y="319"/>
                  <a:pt x="204" y="301"/>
                  <a:pt x="231" y="301"/>
                </a:cubicBezTo>
                <a:lnTo>
                  <a:pt x="231" y="301"/>
                </a:lnTo>
                <a:cubicBezTo>
                  <a:pt x="248" y="310"/>
                  <a:pt x="257" y="319"/>
                  <a:pt x="257" y="336"/>
                </a:cubicBezTo>
                <a:cubicBezTo>
                  <a:pt x="257" y="363"/>
                  <a:pt x="248" y="372"/>
                  <a:pt x="231" y="372"/>
                </a:cubicBezTo>
                <a:close/>
                <a:moveTo>
                  <a:pt x="310" y="213"/>
                </a:moveTo>
                <a:lnTo>
                  <a:pt x="310" y="213"/>
                </a:lnTo>
                <a:cubicBezTo>
                  <a:pt x="301" y="213"/>
                  <a:pt x="293" y="221"/>
                  <a:pt x="284" y="230"/>
                </a:cubicBezTo>
                <a:cubicBezTo>
                  <a:pt x="266" y="248"/>
                  <a:pt x="266" y="248"/>
                  <a:pt x="266" y="248"/>
                </a:cubicBezTo>
                <a:cubicBezTo>
                  <a:pt x="257" y="248"/>
                  <a:pt x="257" y="257"/>
                  <a:pt x="257" y="257"/>
                </a:cubicBezTo>
                <a:cubicBezTo>
                  <a:pt x="248" y="266"/>
                  <a:pt x="248" y="266"/>
                  <a:pt x="248" y="274"/>
                </a:cubicBezTo>
                <a:lnTo>
                  <a:pt x="248" y="274"/>
                </a:lnTo>
                <a:cubicBezTo>
                  <a:pt x="195" y="274"/>
                  <a:pt x="195" y="274"/>
                  <a:pt x="195" y="274"/>
                </a:cubicBezTo>
                <a:lnTo>
                  <a:pt x="195" y="274"/>
                </a:lnTo>
                <a:cubicBezTo>
                  <a:pt x="195" y="257"/>
                  <a:pt x="195" y="248"/>
                  <a:pt x="204" y="230"/>
                </a:cubicBezTo>
                <a:cubicBezTo>
                  <a:pt x="221" y="221"/>
                  <a:pt x="248" y="204"/>
                  <a:pt x="248" y="204"/>
                </a:cubicBezTo>
                <a:lnTo>
                  <a:pt x="257" y="195"/>
                </a:lnTo>
                <a:cubicBezTo>
                  <a:pt x="257" y="185"/>
                  <a:pt x="266" y="176"/>
                  <a:pt x="266" y="176"/>
                </a:cubicBezTo>
                <a:cubicBezTo>
                  <a:pt x="266" y="168"/>
                  <a:pt x="257" y="160"/>
                  <a:pt x="257" y="150"/>
                </a:cubicBezTo>
                <a:cubicBezTo>
                  <a:pt x="248" y="141"/>
                  <a:pt x="240" y="141"/>
                  <a:pt x="231" y="141"/>
                </a:cubicBezTo>
                <a:cubicBezTo>
                  <a:pt x="221" y="141"/>
                  <a:pt x="213" y="141"/>
                  <a:pt x="204" y="150"/>
                </a:cubicBezTo>
                <a:cubicBezTo>
                  <a:pt x="195" y="160"/>
                  <a:pt x="195" y="168"/>
                  <a:pt x="195" y="176"/>
                </a:cubicBezTo>
                <a:cubicBezTo>
                  <a:pt x="195" y="185"/>
                  <a:pt x="195" y="185"/>
                  <a:pt x="195" y="185"/>
                </a:cubicBezTo>
                <a:cubicBezTo>
                  <a:pt x="142" y="185"/>
                  <a:pt x="142" y="185"/>
                  <a:pt x="142" y="185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41"/>
                  <a:pt x="150" y="123"/>
                  <a:pt x="177" y="106"/>
                </a:cubicBezTo>
                <a:cubicBezTo>
                  <a:pt x="186" y="97"/>
                  <a:pt x="204" y="97"/>
                  <a:pt x="231" y="97"/>
                </a:cubicBezTo>
                <a:cubicBezTo>
                  <a:pt x="257" y="97"/>
                  <a:pt x="275" y="97"/>
                  <a:pt x="293" y="115"/>
                </a:cubicBezTo>
                <a:cubicBezTo>
                  <a:pt x="310" y="123"/>
                  <a:pt x="319" y="141"/>
                  <a:pt x="319" y="168"/>
                </a:cubicBezTo>
                <a:cubicBezTo>
                  <a:pt x="319" y="185"/>
                  <a:pt x="319" y="195"/>
                  <a:pt x="310" y="213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2"/>
          <p:cNvSpPr/>
          <p:nvPr/>
        </p:nvSpPr>
        <p:spPr>
          <a:xfrm>
            <a:off x="226536" y="3278582"/>
            <a:ext cx="202203" cy="202206"/>
          </a:xfrm>
          <a:custGeom>
            <a:rect b="b" l="l" r="r" t="t"/>
            <a:pathLst>
              <a:path extrusionOk="0" h="461" w="461">
                <a:moveTo>
                  <a:pt x="231" y="9"/>
                </a:moveTo>
                <a:lnTo>
                  <a:pt x="231" y="9"/>
                </a:lnTo>
                <a:cubicBezTo>
                  <a:pt x="97" y="9"/>
                  <a:pt x="0" y="106"/>
                  <a:pt x="0" y="239"/>
                </a:cubicBezTo>
                <a:cubicBezTo>
                  <a:pt x="0" y="363"/>
                  <a:pt x="106" y="460"/>
                  <a:pt x="231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1" y="9"/>
                </a:cubicBezTo>
                <a:close/>
                <a:moveTo>
                  <a:pt x="231" y="372"/>
                </a:moveTo>
                <a:lnTo>
                  <a:pt x="231" y="372"/>
                </a:lnTo>
                <a:cubicBezTo>
                  <a:pt x="221" y="372"/>
                  <a:pt x="221" y="372"/>
                  <a:pt x="221" y="372"/>
                </a:cubicBezTo>
                <a:cubicBezTo>
                  <a:pt x="204" y="372"/>
                  <a:pt x="195" y="354"/>
                  <a:pt x="195" y="336"/>
                </a:cubicBezTo>
                <a:cubicBezTo>
                  <a:pt x="195" y="319"/>
                  <a:pt x="204" y="301"/>
                  <a:pt x="231" y="301"/>
                </a:cubicBezTo>
                <a:lnTo>
                  <a:pt x="231" y="301"/>
                </a:lnTo>
                <a:cubicBezTo>
                  <a:pt x="248" y="310"/>
                  <a:pt x="257" y="319"/>
                  <a:pt x="257" y="336"/>
                </a:cubicBezTo>
                <a:cubicBezTo>
                  <a:pt x="257" y="363"/>
                  <a:pt x="248" y="372"/>
                  <a:pt x="231" y="372"/>
                </a:cubicBezTo>
                <a:close/>
                <a:moveTo>
                  <a:pt x="310" y="213"/>
                </a:moveTo>
                <a:lnTo>
                  <a:pt x="310" y="213"/>
                </a:lnTo>
                <a:cubicBezTo>
                  <a:pt x="301" y="213"/>
                  <a:pt x="293" y="221"/>
                  <a:pt x="284" y="230"/>
                </a:cubicBezTo>
                <a:cubicBezTo>
                  <a:pt x="266" y="248"/>
                  <a:pt x="266" y="248"/>
                  <a:pt x="266" y="248"/>
                </a:cubicBezTo>
                <a:cubicBezTo>
                  <a:pt x="257" y="248"/>
                  <a:pt x="257" y="257"/>
                  <a:pt x="257" y="257"/>
                </a:cubicBezTo>
                <a:cubicBezTo>
                  <a:pt x="248" y="266"/>
                  <a:pt x="248" y="266"/>
                  <a:pt x="248" y="274"/>
                </a:cubicBezTo>
                <a:lnTo>
                  <a:pt x="248" y="274"/>
                </a:lnTo>
                <a:cubicBezTo>
                  <a:pt x="195" y="274"/>
                  <a:pt x="195" y="274"/>
                  <a:pt x="195" y="274"/>
                </a:cubicBezTo>
                <a:lnTo>
                  <a:pt x="195" y="274"/>
                </a:lnTo>
                <a:cubicBezTo>
                  <a:pt x="195" y="257"/>
                  <a:pt x="195" y="248"/>
                  <a:pt x="204" y="230"/>
                </a:cubicBezTo>
                <a:cubicBezTo>
                  <a:pt x="221" y="221"/>
                  <a:pt x="248" y="204"/>
                  <a:pt x="248" y="204"/>
                </a:cubicBezTo>
                <a:lnTo>
                  <a:pt x="257" y="195"/>
                </a:lnTo>
                <a:cubicBezTo>
                  <a:pt x="257" y="185"/>
                  <a:pt x="266" y="176"/>
                  <a:pt x="266" y="176"/>
                </a:cubicBezTo>
                <a:cubicBezTo>
                  <a:pt x="266" y="168"/>
                  <a:pt x="257" y="160"/>
                  <a:pt x="257" y="150"/>
                </a:cubicBezTo>
                <a:cubicBezTo>
                  <a:pt x="248" y="141"/>
                  <a:pt x="240" y="141"/>
                  <a:pt x="231" y="141"/>
                </a:cubicBezTo>
                <a:cubicBezTo>
                  <a:pt x="221" y="141"/>
                  <a:pt x="213" y="141"/>
                  <a:pt x="204" y="150"/>
                </a:cubicBezTo>
                <a:cubicBezTo>
                  <a:pt x="195" y="160"/>
                  <a:pt x="195" y="168"/>
                  <a:pt x="195" y="176"/>
                </a:cubicBezTo>
                <a:cubicBezTo>
                  <a:pt x="195" y="185"/>
                  <a:pt x="195" y="185"/>
                  <a:pt x="195" y="185"/>
                </a:cubicBezTo>
                <a:cubicBezTo>
                  <a:pt x="142" y="185"/>
                  <a:pt x="142" y="185"/>
                  <a:pt x="142" y="185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41"/>
                  <a:pt x="150" y="123"/>
                  <a:pt x="177" y="106"/>
                </a:cubicBezTo>
                <a:cubicBezTo>
                  <a:pt x="186" y="97"/>
                  <a:pt x="204" y="97"/>
                  <a:pt x="231" y="97"/>
                </a:cubicBezTo>
                <a:cubicBezTo>
                  <a:pt x="257" y="97"/>
                  <a:pt x="275" y="97"/>
                  <a:pt x="293" y="115"/>
                </a:cubicBezTo>
                <a:cubicBezTo>
                  <a:pt x="310" y="123"/>
                  <a:pt x="319" y="141"/>
                  <a:pt x="319" y="168"/>
                </a:cubicBezTo>
                <a:cubicBezTo>
                  <a:pt x="319" y="185"/>
                  <a:pt x="319" y="195"/>
                  <a:pt x="310" y="213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2" name="Google Shape;142;p22"/>
          <p:cNvSpPr txBox="1"/>
          <p:nvPr>
            <p:ph idx="1" type="body"/>
          </p:nvPr>
        </p:nvSpPr>
        <p:spPr>
          <a:xfrm>
            <a:off x="311700" y="3143250"/>
            <a:ext cx="8488500" cy="10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00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2.   For a given confidence interval, does the parameter lie within it 95% of the time?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Thermometer Calibration: Test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3"/>
          <p:cNvSpPr txBox="1"/>
          <p:nvPr>
            <p:ph idx="1" type="body"/>
          </p:nvPr>
        </p:nvSpPr>
        <p:spPr>
          <a:xfrm>
            <a:off x="311700" y="1152475"/>
            <a:ext cx="8407800" cy="18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If P-value = 0.001 (highly significant), is the probability of getting this result or </a:t>
            </a:r>
            <a:br>
              <a:rPr lang="en-GB" sz="1800"/>
            </a:br>
            <a:r>
              <a:rPr lang="en-GB" sz="1800"/>
              <a:t>a more extreme one  given our data 0.001?</a:t>
            </a:r>
            <a:br>
              <a:rPr lang="en-GB" sz="1800"/>
            </a:br>
            <a:br>
              <a:rPr lang="en-GB" sz="1800"/>
            </a:br>
            <a:r>
              <a:rPr lang="en-GB" sz="1800"/>
              <a:t>Prob. of this result </a:t>
            </a:r>
            <a:r>
              <a:rPr lang="en-GB" sz="1800"/>
              <a:t>or a more extreme one</a:t>
            </a:r>
            <a:r>
              <a:rPr lang="en-GB" sz="1800"/>
              <a:t> </a:t>
            </a:r>
            <a:r>
              <a:rPr lang="en-GB" sz="1800" u="sng"/>
              <a:t>given a certain mean/std (i.e. Means of two groups are the same, H</a:t>
            </a:r>
            <a:r>
              <a:rPr baseline="-25000" lang="en-GB" sz="1800" u="sng"/>
              <a:t>0</a:t>
            </a:r>
            <a:r>
              <a:rPr lang="en-GB" sz="1800" u="sng"/>
              <a:t>)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 </a:t>
            </a:r>
            <a:endParaRPr sz="1800"/>
          </a:p>
        </p:txBody>
      </p:sp>
      <p:sp>
        <p:nvSpPr>
          <p:cNvPr id="149" name="Google Shape;149;p23"/>
          <p:cNvSpPr/>
          <p:nvPr/>
        </p:nvSpPr>
        <p:spPr>
          <a:xfrm>
            <a:off x="182136" y="1290957"/>
            <a:ext cx="202203" cy="202206"/>
          </a:xfrm>
          <a:custGeom>
            <a:rect b="b" l="l" r="r" t="t"/>
            <a:pathLst>
              <a:path extrusionOk="0" h="461" w="461">
                <a:moveTo>
                  <a:pt x="231" y="9"/>
                </a:moveTo>
                <a:lnTo>
                  <a:pt x="231" y="9"/>
                </a:lnTo>
                <a:cubicBezTo>
                  <a:pt x="97" y="9"/>
                  <a:pt x="0" y="106"/>
                  <a:pt x="0" y="239"/>
                </a:cubicBezTo>
                <a:cubicBezTo>
                  <a:pt x="0" y="363"/>
                  <a:pt x="106" y="460"/>
                  <a:pt x="231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1" y="9"/>
                </a:cubicBezTo>
                <a:close/>
                <a:moveTo>
                  <a:pt x="231" y="372"/>
                </a:moveTo>
                <a:lnTo>
                  <a:pt x="231" y="372"/>
                </a:lnTo>
                <a:cubicBezTo>
                  <a:pt x="221" y="372"/>
                  <a:pt x="221" y="372"/>
                  <a:pt x="221" y="372"/>
                </a:cubicBezTo>
                <a:cubicBezTo>
                  <a:pt x="204" y="372"/>
                  <a:pt x="195" y="354"/>
                  <a:pt x="195" y="336"/>
                </a:cubicBezTo>
                <a:cubicBezTo>
                  <a:pt x="195" y="319"/>
                  <a:pt x="204" y="301"/>
                  <a:pt x="231" y="301"/>
                </a:cubicBezTo>
                <a:lnTo>
                  <a:pt x="231" y="301"/>
                </a:lnTo>
                <a:cubicBezTo>
                  <a:pt x="248" y="310"/>
                  <a:pt x="257" y="319"/>
                  <a:pt x="257" y="336"/>
                </a:cubicBezTo>
                <a:cubicBezTo>
                  <a:pt x="257" y="363"/>
                  <a:pt x="248" y="372"/>
                  <a:pt x="231" y="372"/>
                </a:cubicBezTo>
                <a:close/>
                <a:moveTo>
                  <a:pt x="310" y="213"/>
                </a:moveTo>
                <a:lnTo>
                  <a:pt x="310" y="213"/>
                </a:lnTo>
                <a:cubicBezTo>
                  <a:pt x="301" y="213"/>
                  <a:pt x="293" y="221"/>
                  <a:pt x="284" y="230"/>
                </a:cubicBezTo>
                <a:cubicBezTo>
                  <a:pt x="266" y="248"/>
                  <a:pt x="266" y="248"/>
                  <a:pt x="266" y="248"/>
                </a:cubicBezTo>
                <a:cubicBezTo>
                  <a:pt x="257" y="248"/>
                  <a:pt x="257" y="257"/>
                  <a:pt x="257" y="257"/>
                </a:cubicBezTo>
                <a:cubicBezTo>
                  <a:pt x="248" y="266"/>
                  <a:pt x="248" y="266"/>
                  <a:pt x="248" y="274"/>
                </a:cubicBezTo>
                <a:lnTo>
                  <a:pt x="248" y="274"/>
                </a:lnTo>
                <a:cubicBezTo>
                  <a:pt x="195" y="274"/>
                  <a:pt x="195" y="274"/>
                  <a:pt x="195" y="274"/>
                </a:cubicBezTo>
                <a:lnTo>
                  <a:pt x="195" y="274"/>
                </a:lnTo>
                <a:cubicBezTo>
                  <a:pt x="195" y="257"/>
                  <a:pt x="195" y="248"/>
                  <a:pt x="204" y="230"/>
                </a:cubicBezTo>
                <a:cubicBezTo>
                  <a:pt x="221" y="221"/>
                  <a:pt x="248" y="204"/>
                  <a:pt x="248" y="204"/>
                </a:cubicBezTo>
                <a:lnTo>
                  <a:pt x="257" y="195"/>
                </a:lnTo>
                <a:cubicBezTo>
                  <a:pt x="257" y="185"/>
                  <a:pt x="266" y="176"/>
                  <a:pt x="266" y="176"/>
                </a:cubicBezTo>
                <a:cubicBezTo>
                  <a:pt x="266" y="168"/>
                  <a:pt x="257" y="160"/>
                  <a:pt x="257" y="150"/>
                </a:cubicBezTo>
                <a:cubicBezTo>
                  <a:pt x="248" y="141"/>
                  <a:pt x="240" y="141"/>
                  <a:pt x="231" y="141"/>
                </a:cubicBezTo>
                <a:cubicBezTo>
                  <a:pt x="221" y="141"/>
                  <a:pt x="213" y="141"/>
                  <a:pt x="204" y="150"/>
                </a:cubicBezTo>
                <a:cubicBezTo>
                  <a:pt x="195" y="160"/>
                  <a:pt x="195" y="168"/>
                  <a:pt x="195" y="176"/>
                </a:cubicBezTo>
                <a:cubicBezTo>
                  <a:pt x="195" y="185"/>
                  <a:pt x="195" y="185"/>
                  <a:pt x="195" y="185"/>
                </a:cubicBezTo>
                <a:cubicBezTo>
                  <a:pt x="142" y="185"/>
                  <a:pt x="142" y="185"/>
                  <a:pt x="142" y="185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41"/>
                  <a:pt x="150" y="123"/>
                  <a:pt x="177" y="106"/>
                </a:cubicBezTo>
                <a:cubicBezTo>
                  <a:pt x="186" y="97"/>
                  <a:pt x="204" y="97"/>
                  <a:pt x="231" y="97"/>
                </a:cubicBezTo>
                <a:cubicBezTo>
                  <a:pt x="257" y="97"/>
                  <a:pt x="275" y="97"/>
                  <a:pt x="293" y="115"/>
                </a:cubicBezTo>
                <a:cubicBezTo>
                  <a:pt x="310" y="123"/>
                  <a:pt x="319" y="141"/>
                  <a:pt x="319" y="168"/>
                </a:cubicBezTo>
                <a:cubicBezTo>
                  <a:pt x="319" y="185"/>
                  <a:pt x="319" y="195"/>
                  <a:pt x="310" y="213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3"/>
          <p:cNvSpPr/>
          <p:nvPr/>
        </p:nvSpPr>
        <p:spPr>
          <a:xfrm>
            <a:off x="226536" y="3278582"/>
            <a:ext cx="202203" cy="202206"/>
          </a:xfrm>
          <a:custGeom>
            <a:rect b="b" l="l" r="r" t="t"/>
            <a:pathLst>
              <a:path extrusionOk="0" h="461" w="461">
                <a:moveTo>
                  <a:pt x="231" y="9"/>
                </a:moveTo>
                <a:lnTo>
                  <a:pt x="231" y="9"/>
                </a:lnTo>
                <a:cubicBezTo>
                  <a:pt x="97" y="9"/>
                  <a:pt x="0" y="106"/>
                  <a:pt x="0" y="239"/>
                </a:cubicBezTo>
                <a:cubicBezTo>
                  <a:pt x="0" y="363"/>
                  <a:pt x="106" y="460"/>
                  <a:pt x="231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1" y="9"/>
                </a:cubicBezTo>
                <a:close/>
                <a:moveTo>
                  <a:pt x="231" y="372"/>
                </a:moveTo>
                <a:lnTo>
                  <a:pt x="231" y="372"/>
                </a:lnTo>
                <a:cubicBezTo>
                  <a:pt x="221" y="372"/>
                  <a:pt x="221" y="372"/>
                  <a:pt x="221" y="372"/>
                </a:cubicBezTo>
                <a:cubicBezTo>
                  <a:pt x="204" y="372"/>
                  <a:pt x="195" y="354"/>
                  <a:pt x="195" y="336"/>
                </a:cubicBezTo>
                <a:cubicBezTo>
                  <a:pt x="195" y="319"/>
                  <a:pt x="204" y="301"/>
                  <a:pt x="231" y="301"/>
                </a:cubicBezTo>
                <a:lnTo>
                  <a:pt x="231" y="301"/>
                </a:lnTo>
                <a:cubicBezTo>
                  <a:pt x="248" y="310"/>
                  <a:pt x="257" y="319"/>
                  <a:pt x="257" y="336"/>
                </a:cubicBezTo>
                <a:cubicBezTo>
                  <a:pt x="257" y="363"/>
                  <a:pt x="248" y="372"/>
                  <a:pt x="231" y="372"/>
                </a:cubicBezTo>
                <a:close/>
                <a:moveTo>
                  <a:pt x="310" y="213"/>
                </a:moveTo>
                <a:lnTo>
                  <a:pt x="310" y="213"/>
                </a:lnTo>
                <a:cubicBezTo>
                  <a:pt x="301" y="213"/>
                  <a:pt x="293" y="221"/>
                  <a:pt x="284" y="230"/>
                </a:cubicBezTo>
                <a:cubicBezTo>
                  <a:pt x="266" y="248"/>
                  <a:pt x="266" y="248"/>
                  <a:pt x="266" y="248"/>
                </a:cubicBezTo>
                <a:cubicBezTo>
                  <a:pt x="257" y="248"/>
                  <a:pt x="257" y="257"/>
                  <a:pt x="257" y="257"/>
                </a:cubicBezTo>
                <a:cubicBezTo>
                  <a:pt x="248" y="266"/>
                  <a:pt x="248" y="266"/>
                  <a:pt x="248" y="274"/>
                </a:cubicBezTo>
                <a:lnTo>
                  <a:pt x="248" y="274"/>
                </a:lnTo>
                <a:cubicBezTo>
                  <a:pt x="195" y="274"/>
                  <a:pt x="195" y="274"/>
                  <a:pt x="195" y="274"/>
                </a:cubicBezTo>
                <a:lnTo>
                  <a:pt x="195" y="274"/>
                </a:lnTo>
                <a:cubicBezTo>
                  <a:pt x="195" y="257"/>
                  <a:pt x="195" y="248"/>
                  <a:pt x="204" y="230"/>
                </a:cubicBezTo>
                <a:cubicBezTo>
                  <a:pt x="221" y="221"/>
                  <a:pt x="248" y="204"/>
                  <a:pt x="248" y="204"/>
                </a:cubicBezTo>
                <a:lnTo>
                  <a:pt x="257" y="195"/>
                </a:lnTo>
                <a:cubicBezTo>
                  <a:pt x="257" y="185"/>
                  <a:pt x="266" y="176"/>
                  <a:pt x="266" y="176"/>
                </a:cubicBezTo>
                <a:cubicBezTo>
                  <a:pt x="266" y="168"/>
                  <a:pt x="257" y="160"/>
                  <a:pt x="257" y="150"/>
                </a:cubicBezTo>
                <a:cubicBezTo>
                  <a:pt x="248" y="141"/>
                  <a:pt x="240" y="141"/>
                  <a:pt x="231" y="141"/>
                </a:cubicBezTo>
                <a:cubicBezTo>
                  <a:pt x="221" y="141"/>
                  <a:pt x="213" y="141"/>
                  <a:pt x="204" y="150"/>
                </a:cubicBezTo>
                <a:cubicBezTo>
                  <a:pt x="195" y="160"/>
                  <a:pt x="195" y="168"/>
                  <a:pt x="195" y="176"/>
                </a:cubicBezTo>
                <a:cubicBezTo>
                  <a:pt x="195" y="185"/>
                  <a:pt x="195" y="185"/>
                  <a:pt x="195" y="185"/>
                </a:cubicBezTo>
                <a:cubicBezTo>
                  <a:pt x="142" y="185"/>
                  <a:pt x="142" y="185"/>
                  <a:pt x="142" y="185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41"/>
                  <a:pt x="150" y="123"/>
                  <a:pt x="177" y="106"/>
                </a:cubicBezTo>
                <a:cubicBezTo>
                  <a:pt x="186" y="97"/>
                  <a:pt x="204" y="97"/>
                  <a:pt x="231" y="97"/>
                </a:cubicBezTo>
                <a:cubicBezTo>
                  <a:pt x="257" y="97"/>
                  <a:pt x="275" y="97"/>
                  <a:pt x="293" y="115"/>
                </a:cubicBezTo>
                <a:cubicBezTo>
                  <a:pt x="310" y="123"/>
                  <a:pt x="319" y="141"/>
                  <a:pt x="319" y="168"/>
                </a:cubicBezTo>
                <a:cubicBezTo>
                  <a:pt x="319" y="185"/>
                  <a:pt x="319" y="195"/>
                  <a:pt x="310" y="213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384350" y="3143250"/>
            <a:ext cx="84078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2.   For a given confidence interval, does the parameter lie within it 95% of the time?</a:t>
            </a:r>
            <a:br>
              <a:rPr lang="en-GB" sz="1800"/>
            </a:br>
            <a:br>
              <a:rPr lang="en-GB" sz="1800"/>
            </a:br>
            <a:r>
              <a:rPr lang="en-GB" sz="1800"/>
              <a:t>	</a:t>
            </a:r>
            <a:r>
              <a:rPr lang="en-GB" sz="1800" u="sng"/>
              <a:t>Intervals of repeated experiments</a:t>
            </a:r>
            <a:r>
              <a:rPr lang="en-GB" sz="1800"/>
              <a:t> will contain the parameter 95% of the  time</a:t>
            </a:r>
            <a:endParaRPr sz="1800"/>
          </a:p>
        </p:txBody>
      </p:sp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Thermometer Calibration: Test </a:t>
            </a:r>
            <a:r>
              <a:rPr lang="en-GB"/>
              <a:t>Learnings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311700" y="1152475"/>
            <a:ext cx="8214000" cy="18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/>
              <a:t>Frequentism expects that parameters exist and are fixed, the probabilities are the likelihood of our data given these expectations</a:t>
            </a:r>
            <a:endParaRPr sz="1800"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 </a:t>
            </a:r>
            <a:endParaRPr sz="1800"/>
          </a:p>
        </p:txBody>
      </p:sp>
      <p:sp>
        <p:nvSpPr>
          <p:cNvPr id="159" name="Google Shape;159;p24"/>
          <p:cNvSpPr/>
          <p:nvPr/>
        </p:nvSpPr>
        <p:spPr>
          <a:xfrm>
            <a:off x="550181" y="1297969"/>
            <a:ext cx="202202" cy="202206"/>
          </a:xfrm>
          <a:custGeom>
            <a:rect b="b" l="l" r="r" t="t"/>
            <a:pathLst>
              <a:path extrusionOk="0" h="461" w="462">
                <a:moveTo>
                  <a:pt x="230" y="9"/>
                </a:moveTo>
                <a:lnTo>
                  <a:pt x="230" y="9"/>
                </a:lnTo>
                <a:cubicBezTo>
                  <a:pt x="98" y="9"/>
                  <a:pt x="0" y="106"/>
                  <a:pt x="0" y="239"/>
                </a:cubicBezTo>
                <a:cubicBezTo>
                  <a:pt x="0" y="363"/>
                  <a:pt x="107" y="460"/>
                  <a:pt x="230" y="460"/>
                </a:cubicBezTo>
                <a:cubicBezTo>
                  <a:pt x="363" y="460"/>
                  <a:pt x="461" y="354"/>
                  <a:pt x="461" y="230"/>
                </a:cubicBezTo>
                <a:cubicBezTo>
                  <a:pt x="461" y="106"/>
                  <a:pt x="355" y="0"/>
                  <a:pt x="230" y="9"/>
                </a:cubicBezTo>
                <a:close/>
                <a:moveTo>
                  <a:pt x="248" y="79"/>
                </a:moveTo>
                <a:lnTo>
                  <a:pt x="248" y="79"/>
                </a:lnTo>
                <a:cubicBezTo>
                  <a:pt x="275" y="79"/>
                  <a:pt x="283" y="97"/>
                  <a:pt x="283" y="106"/>
                </a:cubicBezTo>
                <a:cubicBezTo>
                  <a:pt x="283" y="132"/>
                  <a:pt x="266" y="150"/>
                  <a:pt x="239" y="150"/>
                </a:cubicBezTo>
                <a:cubicBezTo>
                  <a:pt x="222" y="150"/>
                  <a:pt x="213" y="132"/>
                  <a:pt x="213" y="115"/>
                </a:cubicBezTo>
                <a:cubicBezTo>
                  <a:pt x="213" y="106"/>
                  <a:pt x="222" y="79"/>
                  <a:pt x="248" y="79"/>
                </a:cubicBezTo>
                <a:close/>
                <a:moveTo>
                  <a:pt x="195" y="372"/>
                </a:moveTo>
                <a:lnTo>
                  <a:pt x="195" y="372"/>
                </a:lnTo>
                <a:cubicBezTo>
                  <a:pt x="177" y="372"/>
                  <a:pt x="169" y="363"/>
                  <a:pt x="177" y="327"/>
                </a:cubicBezTo>
                <a:cubicBezTo>
                  <a:pt x="195" y="248"/>
                  <a:pt x="195" y="248"/>
                  <a:pt x="195" y="248"/>
                </a:cubicBezTo>
                <a:cubicBezTo>
                  <a:pt x="195" y="239"/>
                  <a:pt x="195" y="230"/>
                  <a:pt x="195" y="230"/>
                </a:cubicBezTo>
                <a:cubicBezTo>
                  <a:pt x="186" y="230"/>
                  <a:pt x="169" y="239"/>
                  <a:pt x="160" y="248"/>
                </a:cubicBezTo>
                <a:cubicBezTo>
                  <a:pt x="151" y="239"/>
                  <a:pt x="151" y="239"/>
                  <a:pt x="151" y="239"/>
                </a:cubicBezTo>
                <a:cubicBezTo>
                  <a:pt x="186" y="204"/>
                  <a:pt x="230" y="185"/>
                  <a:pt x="248" y="185"/>
                </a:cubicBezTo>
                <a:cubicBezTo>
                  <a:pt x="266" y="185"/>
                  <a:pt x="266" y="204"/>
                  <a:pt x="266" y="230"/>
                </a:cubicBezTo>
                <a:cubicBezTo>
                  <a:pt x="239" y="310"/>
                  <a:pt x="239" y="310"/>
                  <a:pt x="239" y="310"/>
                </a:cubicBezTo>
                <a:cubicBezTo>
                  <a:pt x="239" y="327"/>
                  <a:pt x="239" y="327"/>
                  <a:pt x="239" y="327"/>
                </a:cubicBezTo>
                <a:cubicBezTo>
                  <a:pt x="248" y="327"/>
                  <a:pt x="266" y="327"/>
                  <a:pt x="275" y="310"/>
                </a:cubicBezTo>
                <a:cubicBezTo>
                  <a:pt x="283" y="327"/>
                  <a:pt x="283" y="327"/>
                  <a:pt x="283" y="327"/>
                </a:cubicBezTo>
                <a:cubicBezTo>
                  <a:pt x="248" y="363"/>
                  <a:pt x="213" y="372"/>
                  <a:pt x="195" y="37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46464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0" name="Google Shape;160;p24"/>
          <p:cNvCxnSpPr/>
          <p:nvPr/>
        </p:nvCxnSpPr>
        <p:spPr>
          <a:xfrm>
            <a:off x="4344225" y="2109200"/>
            <a:ext cx="0" cy="25680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" name="Google Shape;161;p24"/>
          <p:cNvSpPr txBox="1"/>
          <p:nvPr/>
        </p:nvSpPr>
        <p:spPr>
          <a:xfrm>
            <a:off x="3922275" y="4677200"/>
            <a:ext cx="8439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Mean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62" name="Google Shape;162;p24"/>
          <p:cNvCxnSpPr/>
          <p:nvPr/>
        </p:nvCxnSpPr>
        <p:spPr>
          <a:xfrm>
            <a:off x="3604275" y="2346025"/>
            <a:ext cx="11619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4"/>
          <p:cNvCxnSpPr/>
          <p:nvPr/>
        </p:nvCxnSpPr>
        <p:spPr>
          <a:xfrm>
            <a:off x="3870700" y="2571750"/>
            <a:ext cx="969300" cy="36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24"/>
          <p:cNvCxnSpPr/>
          <p:nvPr/>
        </p:nvCxnSpPr>
        <p:spPr>
          <a:xfrm>
            <a:off x="3182425" y="3045400"/>
            <a:ext cx="969300" cy="36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24"/>
          <p:cNvCxnSpPr/>
          <p:nvPr/>
        </p:nvCxnSpPr>
        <p:spPr>
          <a:xfrm flipH="1" rot="10800000">
            <a:off x="4041300" y="3643000"/>
            <a:ext cx="754800" cy="18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24"/>
          <p:cNvCxnSpPr/>
          <p:nvPr/>
        </p:nvCxnSpPr>
        <p:spPr>
          <a:xfrm flipH="1" rot="10800000">
            <a:off x="4151725" y="4386738"/>
            <a:ext cx="754800" cy="18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24"/>
          <p:cNvCxnSpPr/>
          <p:nvPr/>
        </p:nvCxnSpPr>
        <p:spPr>
          <a:xfrm>
            <a:off x="3663875" y="3831638"/>
            <a:ext cx="18201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24"/>
          <p:cNvCxnSpPr/>
          <p:nvPr/>
        </p:nvCxnSpPr>
        <p:spPr>
          <a:xfrm>
            <a:off x="3870700" y="4098063"/>
            <a:ext cx="18201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24"/>
          <p:cNvCxnSpPr/>
          <p:nvPr/>
        </p:nvCxnSpPr>
        <p:spPr>
          <a:xfrm>
            <a:off x="2946075" y="3389688"/>
            <a:ext cx="18201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24"/>
          <p:cNvSpPr txBox="1"/>
          <p:nvPr/>
        </p:nvSpPr>
        <p:spPr>
          <a:xfrm>
            <a:off x="6076000" y="3189725"/>
            <a:ext cx="24498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Repeated Experiments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1" name="Google Shape;171;p24"/>
          <p:cNvSpPr/>
          <p:nvPr/>
        </p:nvSpPr>
        <p:spPr>
          <a:xfrm>
            <a:off x="5690800" y="2109200"/>
            <a:ext cx="385200" cy="25680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Thermometer Calibration: Test Learnings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5"/>
          <p:cNvSpPr txBox="1"/>
          <p:nvPr>
            <p:ph idx="1" type="body"/>
          </p:nvPr>
        </p:nvSpPr>
        <p:spPr>
          <a:xfrm>
            <a:off x="311700" y="1152475"/>
            <a:ext cx="8214000" cy="18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/>
              <a:t>Frequentism expects that parameters exist and are fixed, the probabilities are the likelihood of our data given these expectations</a:t>
            </a:r>
            <a:endParaRPr sz="1800"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 </a:t>
            </a:r>
            <a:endParaRPr sz="1800"/>
          </a:p>
        </p:txBody>
      </p:sp>
      <p:sp>
        <p:nvSpPr>
          <p:cNvPr id="179" name="Google Shape;179;p25"/>
          <p:cNvSpPr/>
          <p:nvPr/>
        </p:nvSpPr>
        <p:spPr>
          <a:xfrm>
            <a:off x="550181" y="1297969"/>
            <a:ext cx="202202" cy="202206"/>
          </a:xfrm>
          <a:custGeom>
            <a:rect b="b" l="l" r="r" t="t"/>
            <a:pathLst>
              <a:path extrusionOk="0" h="461" w="462">
                <a:moveTo>
                  <a:pt x="230" y="9"/>
                </a:moveTo>
                <a:lnTo>
                  <a:pt x="230" y="9"/>
                </a:lnTo>
                <a:cubicBezTo>
                  <a:pt x="98" y="9"/>
                  <a:pt x="0" y="106"/>
                  <a:pt x="0" y="239"/>
                </a:cubicBezTo>
                <a:cubicBezTo>
                  <a:pt x="0" y="363"/>
                  <a:pt x="107" y="460"/>
                  <a:pt x="230" y="460"/>
                </a:cubicBezTo>
                <a:cubicBezTo>
                  <a:pt x="363" y="460"/>
                  <a:pt x="461" y="354"/>
                  <a:pt x="461" y="230"/>
                </a:cubicBezTo>
                <a:cubicBezTo>
                  <a:pt x="461" y="106"/>
                  <a:pt x="355" y="0"/>
                  <a:pt x="230" y="9"/>
                </a:cubicBezTo>
                <a:close/>
                <a:moveTo>
                  <a:pt x="248" y="79"/>
                </a:moveTo>
                <a:lnTo>
                  <a:pt x="248" y="79"/>
                </a:lnTo>
                <a:cubicBezTo>
                  <a:pt x="275" y="79"/>
                  <a:pt x="283" y="97"/>
                  <a:pt x="283" y="106"/>
                </a:cubicBezTo>
                <a:cubicBezTo>
                  <a:pt x="283" y="132"/>
                  <a:pt x="266" y="150"/>
                  <a:pt x="239" y="150"/>
                </a:cubicBezTo>
                <a:cubicBezTo>
                  <a:pt x="222" y="150"/>
                  <a:pt x="213" y="132"/>
                  <a:pt x="213" y="115"/>
                </a:cubicBezTo>
                <a:cubicBezTo>
                  <a:pt x="213" y="106"/>
                  <a:pt x="222" y="79"/>
                  <a:pt x="248" y="79"/>
                </a:cubicBezTo>
                <a:close/>
                <a:moveTo>
                  <a:pt x="195" y="372"/>
                </a:moveTo>
                <a:lnTo>
                  <a:pt x="195" y="372"/>
                </a:lnTo>
                <a:cubicBezTo>
                  <a:pt x="177" y="372"/>
                  <a:pt x="169" y="363"/>
                  <a:pt x="177" y="327"/>
                </a:cubicBezTo>
                <a:cubicBezTo>
                  <a:pt x="195" y="248"/>
                  <a:pt x="195" y="248"/>
                  <a:pt x="195" y="248"/>
                </a:cubicBezTo>
                <a:cubicBezTo>
                  <a:pt x="195" y="239"/>
                  <a:pt x="195" y="230"/>
                  <a:pt x="195" y="230"/>
                </a:cubicBezTo>
                <a:cubicBezTo>
                  <a:pt x="186" y="230"/>
                  <a:pt x="169" y="239"/>
                  <a:pt x="160" y="248"/>
                </a:cubicBezTo>
                <a:cubicBezTo>
                  <a:pt x="151" y="239"/>
                  <a:pt x="151" y="239"/>
                  <a:pt x="151" y="239"/>
                </a:cubicBezTo>
                <a:cubicBezTo>
                  <a:pt x="186" y="204"/>
                  <a:pt x="230" y="185"/>
                  <a:pt x="248" y="185"/>
                </a:cubicBezTo>
                <a:cubicBezTo>
                  <a:pt x="266" y="185"/>
                  <a:pt x="266" y="204"/>
                  <a:pt x="266" y="230"/>
                </a:cubicBezTo>
                <a:cubicBezTo>
                  <a:pt x="239" y="310"/>
                  <a:pt x="239" y="310"/>
                  <a:pt x="239" y="310"/>
                </a:cubicBezTo>
                <a:cubicBezTo>
                  <a:pt x="239" y="327"/>
                  <a:pt x="239" y="327"/>
                  <a:pt x="239" y="327"/>
                </a:cubicBezTo>
                <a:cubicBezTo>
                  <a:pt x="248" y="327"/>
                  <a:pt x="266" y="327"/>
                  <a:pt x="275" y="310"/>
                </a:cubicBezTo>
                <a:cubicBezTo>
                  <a:pt x="283" y="327"/>
                  <a:pt x="283" y="327"/>
                  <a:pt x="283" y="327"/>
                </a:cubicBezTo>
                <a:cubicBezTo>
                  <a:pt x="248" y="363"/>
                  <a:pt x="213" y="372"/>
                  <a:pt x="195" y="37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46464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0" name="Google Shape;180;p25"/>
          <p:cNvCxnSpPr/>
          <p:nvPr/>
        </p:nvCxnSpPr>
        <p:spPr>
          <a:xfrm>
            <a:off x="4344225" y="2109200"/>
            <a:ext cx="0" cy="25680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5"/>
          <p:cNvSpPr txBox="1"/>
          <p:nvPr/>
        </p:nvSpPr>
        <p:spPr>
          <a:xfrm>
            <a:off x="3922275" y="4677200"/>
            <a:ext cx="8439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Mean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82" name="Google Shape;182;p25"/>
          <p:cNvCxnSpPr/>
          <p:nvPr/>
        </p:nvCxnSpPr>
        <p:spPr>
          <a:xfrm>
            <a:off x="3604275" y="2346025"/>
            <a:ext cx="11619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25"/>
          <p:cNvCxnSpPr/>
          <p:nvPr/>
        </p:nvCxnSpPr>
        <p:spPr>
          <a:xfrm>
            <a:off x="3870700" y="2571750"/>
            <a:ext cx="969300" cy="36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25"/>
          <p:cNvCxnSpPr/>
          <p:nvPr/>
        </p:nvCxnSpPr>
        <p:spPr>
          <a:xfrm>
            <a:off x="3182425" y="3045400"/>
            <a:ext cx="969300" cy="36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25"/>
          <p:cNvCxnSpPr/>
          <p:nvPr/>
        </p:nvCxnSpPr>
        <p:spPr>
          <a:xfrm flipH="1" rot="10800000">
            <a:off x="4041300" y="3643000"/>
            <a:ext cx="754800" cy="18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25"/>
          <p:cNvCxnSpPr/>
          <p:nvPr/>
        </p:nvCxnSpPr>
        <p:spPr>
          <a:xfrm flipH="1" rot="10800000">
            <a:off x="4151725" y="4386738"/>
            <a:ext cx="754800" cy="18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25"/>
          <p:cNvCxnSpPr/>
          <p:nvPr/>
        </p:nvCxnSpPr>
        <p:spPr>
          <a:xfrm>
            <a:off x="3663875" y="3831638"/>
            <a:ext cx="18201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25"/>
          <p:cNvCxnSpPr/>
          <p:nvPr/>
        </p:nvCxnSpPr>
        <p:spPr>
          <a:xfrm>
            <a:off x="3870700" y="4098063"/>
            <a:ext cx="18201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25"/>
          <p:cNvCxnSpPr/>
          <p:nvPr/>
        </p:nvCxnSpPr>
        <p:spPr>
          <a:xfrm>
            <a:off x="2946075" y="3389688"/>
            <a:ext cx="18201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5"/>
          <p:cNvSpPr txBox="1"/>
          <p:nvPr/>
        </p:nvSpPr>
        <p:spPr>
          <a:xfrm>
            <a:off x="6076000" y="3189725"/>
            <a:ext cx="24498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Repeated Experiments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91" name="Google Shape;191;p25"/>
          <p:cNvSpPr/>
          <p:nvPr/>
        </p:nvSpPr>
        <p:spPr>
          <a:xfrm>
            <a:off x="5690800" y="2109200"/>
            <a:ext cx="385200" cy="25680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/>
          <p:nvPr>
            <p:ph idx="1" type="body"/>
          </p:nvPr>
        </p:nvSpPr>
        <p:spPr>
          <a:xfrm>
            <a:off x="208375" y="301385"/>
            <a:ext cx="8214000" cy="4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/>
              <a:t>“Wait, wasn’t this was we were doing with </a:t>
            </a:r>
            <a:r>
              <a:rPr lang="en-GB" sz="1800" u="sng"/>
              <a:t>frequentism?”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 </a:t>
            </a:r>
            <a:endParaRPr sz="1800"/>
          </a:p>
        </p:txBody>
      </p:sp>
      <p:sp>
        <p:nvSpPr>
          <p:cNvPr id="198" name="Google Shape;198;p26"/>
          <p:cNvSpPr/>
          <p:nvPr/>
        </p:nvSpPr>
        <p:spPr>
          <a:xfrm>
            <a:off x="446856" y="446879"/>
            <a:ext cx="202202" cy="202206"/>
          </a:xfrm>
          <a:custGeom>
            <a:rect b="b" l="l" r="r" t="t"/>
            <a:pathLst>
              <a:path extrusionOk="0" h="461" w="462">
                <a:moveTo>
                  <a:pt x="230" y="9"/>
                </a:moveTo>
                <a:lnTo>
                  <a:pt x="230" y="9"/>
                </a:lnTo>
                <a:cubicBezTo>
                  <a:pt x="98" y="9"/>
                  <a:pt x="0" y="106"/>
                  <a:pt x="0" y="239"/>
                </a:cubicBezTo>
                <a:cubicBezTo>
                  <a:pt x="0" y="363"/>
                  <a:pt x="107" y="460"/>
                  <a:pt x="230" y="460"/>
                </a:cubicBezTo>
                <a:cubicBezTo>
                  <a:pt x="363" y="460"/>
                  <a:pt x="461" y="354"/>
                  <a:pt x="461" y="230"/>
                </a:cubicBezTo>
                <a:cubicBezTo>
                  <a:pt x="461" y="106"/>
                  <a:pt x="355" y="0"/>
                  <a:pt x="230" y="9"/>
                </a:cubicBezTo>
                <a:close/>
                <a:moveTo>
                  <a:pt x="248" y="79"/>
                </a:moveTo>
                <a:lnTo>
                  <a:pt x="248" y="79"/>
                </a:lnTo>
                <a:cubicBezTo>
                  <a:pt x="275" y="79"/>
                  <a:pt x="283" y="97"/>
                  <a:pt x="283" y="106"/>
                </a:cubicBezTo>
                <a:cubicBezTo>
                  <a:pt x="283" y="132"/>
                  <a:pt x="266" y="150"/>
                  <a:pt x="239" y="150"/>
                </a:cubicBezTo>
                <a:cubicBezTo>
                  <a:pt x="222" y="150"/>
                  <a:pt x="213" y="132"/>
                  <a:pt x="213" y="115"/>
                </a:cubicBezTo>
                <a:cubicBezTo>
                  <a:pt x="213" y="106"/>
                  <a:pt x="222" y="79"/>
                  <a:pt x="248" y="79"/>
                </a:cubicBezTo>
                <a:close/>
                <a:moveTo>
                  <a:pt x="195" y="372"/>
                </a:moveTo>
                <a:lnTo>
                  <a:pt x="195" y="372"/>
                </a:lnTo>
                <a:cubicBezTo>
                  <a:pt x="177" y="372"/>
                  <a:pt x="169" y="363"/>
                  <a:pt x="177" y="327"/>
                </a:cubicBezTo>
                <a:cubicBezTo>
                  <a:pt x="195" y="248"/>
                  <a:pt x="195" y="248"/>
                  <a:pt x="195" y="248"/>
                </a:cubicBezTo>
                <a:cubicBezTo>
                  <a:pt x="195" y="239"/>
                  <a:pt x="195" y="230"/>
                  <a:pt x="195" y="230"/>
                </a:cubicBezTo>
                <a:cubicBezTo>
                  <a:pt x="186" y="230"/>
                  <a:pt x="169" y="239"/>
                  <a:pt x="160" y="248"/>
                </a:cubicBezTo>
                <a:cubicBezTo>
                  <a:pt x="151" y="239"/>
                  <a:pt x="151" y="239"/>
                  <a:pt x="151" y="239"/>
                </a:cubicBezTo>
                <a:cubicBezTo>
                  <a:pt x="186" y="204"/>
                  <a:pt x="230" y="185"/>
                  <a:pt x="248" y="185"/>
                </a:cubicBezTo>
                <a:cubicBezTo>
                  <a:pt x="266" y="185"/>
                  <a:pt x="266" y="204"/>
                  <a:pt x="266" y="230"/>
                </a:cubicBezTo>
                <a:cubicBezTo>
                  <a:pt x="239" y="310"/>
                  <a:pt x="239" y="310"/>
                  <a:pt x="239" y="310"/>
                </a:cubicBezTo>
                <a:cubicBezTo>
                  <a:pt x="239" y="327"/>
                  <a:pt x="239" y="327"/>
                  <a:pt x="239" y="327"/>
                </a:cubicBezTo>
                <a:cubicBezTo>
                  <a:pt x="248" y="327"/>
                  <a:pt x="266" y="327"/>
                  <a:pt x="275" y="310"/>
                </a:cubicBezTo>
                <a:cubicBezTo>
                  <a:pt x="283" y="327"/>
                  <a:pt x="283" y="327"/>
                  <a:pt x="283" y="327"/>
                </a:cubicBezTo>
                <a:cubicBezTo>
                  <a:pt x="248" y="363"/>
                  <a:pt x="213" y="372"/>
                  <a:pt x="195" y="37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46464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9" name="Google Shape;199;p26"/>
          <p:cNvCxnSpPr/>
          <p:nvPr/>
        </p:nvCxnSpPr>
        <p:spPr>
          <a:xfrm>
            <a:off x="2760675" y="1258110"/>
            <a:ext cx="0" cy="25680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" name="Google Shape;200;p26"/>
          <p:cNvSpPr txBox="1"/>
          <p:nvPr/>
        </p:nvSpPr>
        <p:spPr>
          <a:xfrm>
            <a:off x="2338725" y="3826110"/>
            <a:ext cx="8439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Mean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201" name="Google Shape;201;p26"/>
          <p:cNvCxnSpPr/>
          <p:nvPr/>
        </p:nvCxnSpPr>
        <p:spPr>
          <a:xfrm>
            <a:off x="2020725" y="1494935"/>
            <a:ext cx="11619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26"/>
          <p:cNvCxnSpPr/>
          <p:nvPr/>
        </p:nvCxnSpPr>
        <p:spPr>
          <a:xfrm>
            <a:off x="2287150" y="1720660"/>
            <a:ext cx="969300" cy="36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26"/>
          <p:cNvCxnSpPr/>
          <p:nvPr/>
        </p:nvCxnSpPr>
        <p:spPr>
          <a:xfrm>
            <a:off x="1598875" y="2194310"/>
            <a:ext cx="969300" cy="36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26"/>
          <p:cNvCxnSpPr/>
          <p:nvPr/>
        </p:nvCxnSpPr>
        <p:spPr>
          <a:xfrm flipH="1" rot="10800000">
            <a:off x="2457750" y="2791910"/>
            <a:ext cx="754800" cy="18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26"/>
          <p:cNvCxnSpPr/>
          <p:nvPr/>
        </p:nvCxnSpPr>
        <p:spPr>
          <a:xfrm flipH="1" rot="10800000">
            <a:off x="2568175" y="3535647"/>
            <a:ext cx="754800" cy="18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26"/>
          <p:cNvCxnSpPr/>
          <p:nvPr/>
        </p:nvCxnSpPr>
        <p:spPr>
          <a:xfrm>
            <a:off x="2080325" y="2980547"/>
            <a:ext cx="18201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26"/>
          <p:cNvCxnSpPr/>
          <p:nvPr/>
        </p:nvCxnSpPr>
        <p:spPr>
          <a:xfrm>
            <a:off x="2287150" y="3246972"/>
            <a:ext cx="18201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26"/>
          <p:cNvCxnSpPr/>
          <p:nvPr/>
        </p:nvCxnSpPr>
        <p:spPr>
          <a:xfrm>
            <a:off x="1362525" y="2538597"/>
            <a:ext cx="18201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" name="Google Shape;209;p26"/>
          <p:cNvSpPr txBox="1"/>
          <p:nvPr/>
        </p:nvSpPr>
        <p:spPr>
          <a:xfrm rot="-5400000">
            <a:off x="-564125" y="2342310"/>
            <a:ext cx="1944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Repeated Experiments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10" name="Google Shape;210;p26"/>
          <p:cNvSpPr/>
          <p:nvPr/>
        </p:nvSpPr>
        <p:spPr>
          <a:xfrm rot="10800000">
            <a:off x="792650" y="1258110"/>
            <a:ext cx="385200" cy="25680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6"/>
          <p:cNvSpPr txBox="1"/>
          <p:nvPr>
            <p:ph idx="12" type="sldNum"/>
          </p:nvPr>
        </p:nvSpPr>
        <p:spPr>
          <a:xfrm>
            <a:off x="8422375" y="465504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212" name="Google Shape;212;p26"/>
          <p:cNvCxnSpPr/>
          <p:nvPr/>
        </p:nvCxnSpPr>
        <p:spPr>
          <a:xfrm>
            <a:off x="4174300" y="2357710"/>
            <a:ext cx="69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" name="Google Shape;213;p26"/>
          <p:cNvCxnSpPr/>
          <p:nvPr/>
        </p:nvCxnSpPr>
        <p:spPr>
          <a:xfrm>
            <a:off x="5825150" y="217801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6"/>
          <p:cNvCxnSpPr/>
          <p:nvPr/>
        </p:nvCxnSpPr>
        <p:spPr>
          <a:xfrm>
            <a:off x="5987975" y="217801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26"/>
          <p:cNvCxnSpPr/>
          <p:nvPr/>
        </p:nvCxnSpPr>
        <p:spPr>
          <a:xfrm>
            <a:off x="6143375" y="217801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26"/>
          <p:cNvCxnSpPr/>
          <p:nvPr/>
        </p:nvCxnSpPr>
        <p:spPr>
          <a:xfrm>
            <a:off x="6365400" y="217801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26"/>
          <p:cNvCxnSpPr/>
          <p:nvPr/>
        </p:nvCxnSpPr>
        <p:spPr>
          <a:xfrm>
            <a:off x="6565225" y="217801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26"/>
          <p:cNvCxnSpPr/>
          <p:nvPr/>
        </p:nvCxnSpPr>
        <p:spPr>
          <a:xfrm>
            <a:off x="5580925" y="217801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26"/>
          <p:cNvCxnSpPr/>
          <p:nvPr/>
        </p:nvCxnSpPr>
        <p:spPr>
          <a:xfrm>
            <a:off x="6883450" y="217801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26"/>
          <p:cNvCxnSpPr/>
          <p:nvPr/>
        </p:nvCxnSpPr>
        <p:spPr>
          <a:xfrm>
            <a:off x="7031475" y="217801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26"/>
          <p:cNvCxnSpPr/>
          <p:nvPr/>
        </p:nvCxnSpPr>
        <p:spPr>
          <a:xfrm>
            <a:off x="7423700" y="217801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26"/>
          <p:cNvCxnSpPr/>
          <p:nvPr/>
        </p:nvCxnSpPr>
        <p:spPr>
          <a:xfrm>
            <a:off x="7246100" y="217801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26"/>
          <p:cNvCxnSpPr/>
          <p:nvPr/>
        </p:nvCxnSpPr>
        <p:spPr>
          <a:xfrm>
            <a:off x="7704925" y="217801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26"/>
          <p:cNvCxnSpPr/>
          <p:nvPr/>
        </p:nvCxnSpPr>
        <p:spPr>
          <a:xfrm>
            <a:off x="6735425" y="217801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26"/>
          <p:cNvCxnSpPr/>
          <p:nvPr/>
        </p:nvCxnSpPr>
        <p:spPr>
          <a:xfrm>
            <a:off x="5732875" y="2357697"/>
            <a:ext cx="18201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26"/>
          <p:cNvSpPr txBox="1"/>
          <p:nvPr/>
        </p:nvSpPr>
        <p:spPr>
          <a:xfrm>
            <a:off x="5440175" y="2744760"/>
            <a:ext cx="25905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Given a region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Our parameter will be more or less likely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7" name="Google Shape;227;p26"/>
          <p:cNvSpPr txBox="1"/>
          <p:nvPr/>
        </p:nvSpPr>
        <p:spPr>
          <a:xfrm>
            <a:off x="185025" y="4655050"/>
            <a:ext cx="4262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Example from J. Vanderplas’s 2014 Scipy Talk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"/>
          <p:cNvSpPr txBox="1"/>
          <p:nvPr>
            <p:ph idx="1" type="body"/>
          </p:nvPr>
        </p:nvSpPr>
        <p:spPr>
          <a:xfrm>
            <a:off x="208375" y="301385"/>
            <a:ext cx="8214000" cy="4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/>
              <a:t>“Wait, wasn’t this was we were doing with frequentism?”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 </a:t>
            </a:r>
            <a:endParaRPr sz="1800"/>
          </a:p>
        </p:txBody>
      </p:sp>
      <p:sp>
        <p:nvSpPr>
          <p:cNvPr id="233" name="Google Shape;233;p27"/>
          <p:cNvSpPr/>
          <p:nvPr/>
        </p:nvSpPr>
        <p:spPr>
          <a:xfrm>
            <a:off x="446856" y="446879"/>
            <a:ext cx="202202" cy="202206"/>
          </a:xfrm>
          <a:custGeom>
            <a:rect b="b" l="l" r="r" t="t"/>
            <a:pathLst>
              <a:path extrusionOk="0" h="461" w="462">
                <a:moveTo>
                  <a:pt x="230" y="9"/>
                </a:moveTo>
                <a:lnTo>
                  <a:pt x="230" y="9"/>
                </a:lnTo>
                <a:cubicBezTo>
                  <a:pt x="98" y="9"/>
                  <a:pt x="0" y="106"/>
                  <a:pt x="0" y="239"/>
                </a:cubicBezTo>
                <a:cubicBezTo>
                  <a:pt x="0" y="363"/>
                  <a:pt x="107" y="460"/>
                  <a:pt x="230" y="460"/>
                </a:cubicBezTo>
                <a:cubicBezTo>
                  <a:pt x="363" y="460"/>
                  <a:pt x="461" y="354"/>
                  <a:pt x="461" y="230"/>
                </a:cubicBezTo>
                <a:cubicBezTo>
                  <a:pt x="461" y="106"/>
                  <a:pt x="355" y="0"/>
                  <a:pt x="230" y="9"/>
                </a:cubicBezTo>
                <a:close/>
                <a:moveTo>
                  <a:pt x="248" y="79"/>
                </a:moveTo>
                <a:lnTo>
                  <a:pt x="248" y="79"/>
                </a:lnTo>
                <a:cubicBezTo>
                  <a:pt x="275" y="79"/>
                  <a:pt x="283" y="97"/>
                  <a:pt x="283" y="106"/>
                </a:cubicBezTo>
                <a:cubicBezTo>
                  <a:pt x="283" y="132"/>
                  <a:pt x="266" y="150"/>
                  <a:pt x="239" y="150"/>
                </a:cubicBezTo>
                <a:cubicBezTo>
                  <a:pt x="222" y="150"/>
                  <a:pt x="213" y="132"/>
                  <a:pt x="213" y="115"/>
                </a:cubicBezTo>
                <a:cubicBezTo>
                  <a:pt x="213" y="106"/>
                  <a:pt x="222" y="79"/>
                  <a:pt x="248" y="79"/>
                </a:cubicBezTo>
                <a:close/>
                <a:moveTo>
                  <a:pt x="195" y="372"/>
                </a:moveTo>
                <a:lnTo>
                  <a:pt x="195" y="372"/>
                </a:lnTo>
                <a:cubicBezTo>
                  <a:pt x="177" y="372"/>
                  <a:pt x="169" y="363"/>
                  <a:pt x="177" y="327"/>
                </a:cubicBezTo>
                <a:cubicBezTo>
                  <a:pt x="195" y="248"/>
                  <a:pt x="195" y="248"/>
                  <a:pt x="195" y="248"/>
                </a:cubicBezTo>
                <a:cubicBezTo>
                  <a:pt x="195" y="239"/>
                  <a:pt x="195" y="230"/>
                  <a:pt x="195" y="230"/>
                </a:cubicBezTo>
                <a:cubicBezTo>
                  <a:pt x="186" y="230"/>
                  <a:pt x="169" y="239"/>
                  <a:pt x="160" y="248"/>
                </a:cubicBezTo>
                <a:cubicBezTo>
                  <a:pt x="151" y="239"/>
                  <a:pt x="151" y="239"/>
                  <a:pt x="151" y="239"/>
                </a:cubicBezTo>
                <a:cubicBezTo>
                  <a:pt x="186" y="204"/>
                  <a:pt x="230" y="185"/>
                  <a:pt x="248" y="185"/>
                </a:cubicBezTo>
                <a:cubicBezTo>
                  <a:pt x="266" y="185"/>
                  <a:pt x="266" y="204"/>
                  <a:pt x="266" y="230"/>
                </a:cubicBezTo>
                <a:cubicBezTo>
                  <a:pt x="239" y="310"/>
                  <a:pt x="239" y="310"/>
                  <a:pt x="239" y="310"/>
                </a:cubicBezTo>
                <a:cubicBezTo>
                  <a:pt x="239" y="327"/>
                  <a:pt x="239" y="327"/>
                  <a:pt x="239" y="327"/>
                </a:cubicBezTo>
                <a:cubicBezTo>
                  <a:pt x="248" y="327"/>
                  <a:pt x="266" y="327"/>
                  <a:pt x="275" y="310"/>
                </a:cubicBezTo>
                <a:cubicBezTo>
                  <a:pt x="283" y="327"/>
                  <a:pt x="283" y="327"/>
                  <a:pt x="283" y="327"/>
                </a:cubicBezTo>
                <a:cubicBezTo>
                  <a:pt x="248" y="363"/>
                  <a:pt x="213" y="372"/>
                  <a:pt x="195" y="37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46464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7"/>
          <p:cNvSpPr txBox="1"/>
          <p:nvPr>
            <p:ph idx="12" type="sldNum"/>
          </p:nvPr>
        </p:nvSpPr>
        <p:spPr>
          <a:xfrm>
            <a:off x="8422375" y="465504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235" name="Google Shape;235;p27"/>
          <p:cNvCxnSpPr/>
          <p:nvPr/>
        </p:nvCxnSpPr>
        <p:spPr>
          <a:xfrm flipH="1" rot="10800000">
            <a:off x="779650" y="1252413"/>
            <a:ext cx="2526000" cy="25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" name="Google Shape;236;p27"/>
          <p:cNvCxnSpPr/>
          <p:nvPr/>
        </p:nvCxnSpPr>
        <p:spPr>
          <a:xfrm>
            <a:off x="779650" y="3778413"/>
            <a:ext cx="432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7" name="Google Shape;237;p27"/>
          <p:cNvSpPr/>
          <p:nvPr/>
        </p:nvSpPr>
        <p:spPr>
          <a:xfrm rot="-1340815">
            <a:off x="2059535" y="1968709"/>
            <a:ext cx="3405454" cy="1165143"/>
          </a:xfrm>
          <a:prstGeom prst="ellipse">
            <a:avLst/>
          </a:prstGeom>
          <a:solidFill>
            <a:srgbClr val="8C8C8C">
              <a:alpha val="178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8" name="Google Shape;238;p27"/>
          <p:cNvCxnSpPr/>
          <p:nvPr/>
        </p:nvCxnSpPr>
        <p:spPr>
          <a:xfrm flipH="1" rot="10800000">
            <a:off x="3290250" y="2251788"/>
            <a:ext cx="399000" cy="334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27"/>
          <p:cNvCxnSpPr/>
          <p:nvPr/>
        </p:nvCxnSpPr>
        <p:spPr>
          <a:xfrm>
            <a:off x="3685038" y="2250937"/>
            <a:ext cx="399000" cy="334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27"/>
          <p:cNvCxnSpPr/>
          <p:nvPr/>
        </p:nvCxnSpPr>
        <p:spPr>
          <a:xfrm rot="10800000">
            <a:off x="2569175" y="2580138"/>
            <a:ext cx="72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27"/>
          <p:cNvCxnSpPr/>
          <p:nvPr/>
        </p:nvCxnSpPr>
        <p:spPr>
          <a:xfrm rot="10800000">
            <a:off x="4076625" y="2580263"/>
            <a:ext cx="777900" cy="19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27"/>
          <p:cNvCxnSpPr>
            <a:stCxn id="243" idx="3"/>
          </p:cNvCxnSpPr>
          <p:nvPr/>
        </p:nvCxnSpPr>
        <p:spPr>
          <a:xfrm flipH="1" rot="10800000">
            <a:off x="5620200" y="2588275"/>
            <a:ext cx="2964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44" name="Google Shape;244;p27"/>
          <p:cNvSpPr txBox="1"/>
          <p:nvPr/>
        </p:nvSpPr>
        <p:spPr>
          <a:xfrm>
            <a:off x="6026125" y="2021788"/>
            <a:ext cx="2338200" cy="12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C8C8C"/>
                </a:solidFill>
                <a:latin typeface="Average"/>
                <a:ea typeface="Average"/>
                <a:cs typeface="Average"/>
                <a:sym typeface="Average"/>
              </a:rPr>
              <a:t>P-val:</a:t>
            </a:r>
            <a:endParaRPr>
              <a:solidFill>
                <a:srgbClr val="8C8C8C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C8C8C"/>
                </a:solidFill>
                <a:latin typeface="Average"/>
                <a:ea typeface="Average"/>
                <a:cs typeface="Average"/>
                <a:sym typeface="Average"/>
              </a:rPr>
              <a:t>Probability of seeing result</a:t>
            </a:r>
            <a:endParaRPr>
              <a:solidFill>
                <a:srgbClr val="8C8C8C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C8C8C"/>
                </a:solidFill>
                <a:latin typeface="Average"/>
                <a:ea typeface="Average"/>
                <a:cs typeface="Average"/>
                <a:sym typeface="Average"/>
              </a:rPr>
              <a:t>At least this extreme given</a:t>
            </a:r>
            <a:endParaRPr>
              <a:solidFill>
                <a:srgbClr val="8C8C8C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C8C8C"/>
                </a:solidFill>
                <a:latin typeface="Average"/>
                <a:ea typeface="Average"/>
                <a:cs typeface="Average"/>
                <a:sym typeface="Average"/>
              </a:rPr>
              <a:t>Null-hypothesis (i.e. specific</a:t>
            </a:r>
            <a:endParaRPr>
              <a:solidFill>
                <a:srgbClr val="8C8C8C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C8C8C"/>
                </a:solidFill>
                <a:latin typeface="Average"/>
                <a:ea typeface="Average"/>
                <a:cs typeface="Average"/>
                <a:sym typeface="Average"/>
              </a:rPr>
              <a:t>param)</a:t>
            </a:r>
            <a:endParaRPr>
              <a:solidFill>
                <a:srgbClr val="8C8C8C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3" name="Google Shape;243;p27"/>
          <p:cNvSpPr/>
          <p:nvPr/>
        </p:nvSpPr>
        <p:spPr>
          <a:xfrm>
            <a:off x="4023600" y="2543575"/>
            <a:ext cx="1596600" cy="90000"/>
          </a:xfrm>
          <a:prstGeom prst="rect">
            <a:avLst/>
          </a:prstGeom>
          <a:solidFill>
            <a:srgbClr val="E0E0E0">
              <a:alpha val="62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Thermometer Calibration: Test Learnings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picture of child" id="250" name="Google Shape;2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6654" y="1179825"/>
            <a:ext cx="5276701" cy="32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8"/>
          <p:cNvSpPr txBox="1"/>
          <p:nvPr>
            <p:ph idx="1" type="body"/>
          </p:nvPr>
        </p:nvSpPr>
        <p:spPr>
          <a:xfrm>
            <a:off x="723000" y="4425625"/>
            <a:ext cx="76980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/>
              <a:t>Child doesn’t move, your repeated photos contain them 95% of the time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 </a:t>
            </a:r>
            <a:endParaRPr sz="1800"/>
          </a:p>
        </p:txBody>
      </p:sp>
      <p:sp>
        <p:nvSpPr>
          <p:cNvPr id="252" name="Google Shape;252;p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Frequentist Stats Disav. Cont.</a:t>
            </a:r>
            <a:endParaRPr/>
          </a:p>
        </p:txBody>
      </p:sp>
      <p:sp>
        <p:nvSpPr>
          <p:cNvPr id="258" name="Google Shape;258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if?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Amount of data you have is limited?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You have relevant and applicable prior information 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“</a:t>
            </a:r>
            <a:r>
              <a:rPr lang="en-GB"/>
              <a:t>Infinite</a:t>
            </a:r>
            <a:r>
              <a:rPr lang="en-GB"/>
              <a:t>” experiments are not possible? (Cost, feasibility)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Stakeholders have a hard time understanding frequentist logic?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Children never stay still and assuming they do is </a:t>
            </a:r>
            <a:r>
              <a:rPr lang="en-GB"/>
              <a:t>blasphemy</a:t>
            </a:r>
            <a:r>
              <a:rPr lang="en-GB"/>
              <a:t> </a:t>
            </a:r>
            <a:endParaRPr/>
          </a:p>
        </p:txBody>
      </p:sp>
      <p:sp>
        <p:nvSpPr>
          <p:cNvPr id="259" name="Google Shape;259;p29"/>
          <p:cNvSpPr txBox="1"/>
          <p:nvPr/>
        </p:nvSpPr>
        <p:spPr>
          <a:xfrm>
            <a:off x="5819050" y="2516250"/>
            <a:ext cx="4218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verage"/>
                <a:ea typeface="Average"/>
                <a:cs typeface="Average"/>
                <a:sym typeface="Average"/>
              </a:rPr>
              <a:t>✅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60" name="Google Shape;260;p29"/>
          <p:cNvSpPr txBox="1"/>
          <p:nvPr/>
        </p:nvSpPr>
        <p:spPr>
          <a:xfrm>
            <a:off x="4361100" y="1946400"/>
            <a:ext cx="4218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verage"/>
                <a:ea typeface="Average"/>
                <a:cs typeface="Average"/>
                <a:sym typeface="Average"/>
              </a:rPr>
              <a:t>✅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61" name="Google Shape;261;p29"/>
          <p:cNvSpPr txBox="1"/>
          <p:nvPr/>
        </p:nvSpPr>
        <p:spPr>
          <a:xfrm>
            <a:off x="6470300" y="3071300"/>
            <a:ext cx="4218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verage"/>
                <a:ea typeface="Average"/>
                <a:cs typeface="Average"/>
                <a:sym typeface="Average"/>
              </a:rPr>
              <a:t>✅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62" name="Google Shape;262;p29"/>
          <p:cNvSpPr txBox="1"/>
          <p:nvPr/>
        </p:nvSpPr>
        <p:spPr>
          <a:xfrm>
            <a:off x="6855150" y="4169275"/>
            <a:ext cx="4218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verage"/>
                <a:ea typeface="Average"/>
                <a:cs typeface="Average"/>
                <a:sym typeface="Average"/>
              </a:rPr>
              <a:t>✅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63" name="Google Shape;263;p29"/>
          <p:cNvSpPr txBox="1"/>
          <p:nvPr/>
        </p:nvSpPr>
        <p:spPr>
          <a:xfrm>
            <a:off x="6943925" y="3629025"/>
            <a:ext cx="4218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verage"/>
                <a:ea typeface="Average"/>
                <a:cs typeface="Average"/>
                <a:sym typeface="Average"/>
              </a:rPr>
              <a:t>✅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64" name="Google Shape;264;p2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How do we estimate probability?</a:t>
            </a:r>
            <a:endParaRPr/>
          </a:p>
        </p:txBody>
      </p:sp>
      <p:sp>
        <p:nvSpPr>
          <p:cNvPr id="270" name="Google Shape;270;p30"/>
          <p:cNvSpPr txBox="1"/>
          <p:nvPr>
            <p:ph idx="1" type="body"/>
          </p:nvPr>
        </p:nvSpPr>
        <p:spPr>
          <a:xfrm>
            <a:off x="311700" y="1178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 strike="sng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Classica</a:t>
            </a:r>
            <a:r>
              <a:rPr lang="en-GB" sz="3000" strike="sng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</a:t>
            </a:r>
            <a:endParaRPr sz="3000" strike="sng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 strike="sng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Frequentist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>
                <a:solidFill>
                  <a:schemeClr val="lt1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rPr>
              <a:t>Bayesian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1" name="Google Shape;271;p3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 Theorem: Derivation</a:t>
            </a:r>
            <a:endParaRPr/>
          </a:p>
        </p:txBody>
      </p:sp>
      <p:sp>
        <p:nvSpPr>
          <p:cNvPr id="277" name="Google Shape;277;p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78" name="Google Shape;2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5100" y="1368188"/>
            <a:ext cx="3867200" cy="240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725" y="2108938"/>
            <a:ext cx="3402875" cy="92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720650"/>
            <a:ext cx="4260300" cy="3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“[Bayesian Stats.] is one of those ideas that seems hard when you first encounter it. Then, at some point there is a breakthrough and then it seems obvious.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Once you’ve got it, it’s such a beautiful idea that it changes how you see everything.”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Prof. Allan Downey,</a:t>
            </a:r>
            <a:br>
              <a:rPr lang="en-GB" sz="1400"/>
            </a:br>
            <a:r>
              <a:rPr i="1" lang="en-GB" sz="1400"/>
              <a:t>Data Framed, 2018</a:t>
            </a:r>
            <a:endParaRPr i="1" sz="140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1425" y="720660"/>
            <a:ext cx="3702199" cy="3702199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30000" fadeDir="5400012" kx="0" rotWithShape="0" algn="bl" stA="29000" stPos="0" sy="-100000" ky="0"/>
          </a:effectLst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4">
            <a:alphaModFix/>
          </a:blip>
          <a:srcRect b="16776" l="24129" r="20425" t="13725"/>
          <a:stretch/>
        </p:blipFill>
        <p:spPr>
          <a:xfrm>
            <a:off x="7801450" y="3564675"/>
            <a:ext cx="1237500" cy="1292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 Theorem: Derivation</a:t>
            </a:r>
            <a:endParaRPr/>
          </a:p>
        </p:txBody>
      </p:sp>
      <p:sp>
        <p:nvSpPr>
          <p:cNvPr id="285" name="Google Shape;285;p32"/>
          <p:cNvSpPr/>
          <p:nvPr/>
        </p:nvSpPr>
        <p:spPr>
          <a:xfrm>
            <a:off x="3848375" y="849896"/>
            <a:ext cx="3559750" cy="468250"/>
          </a:xfrm>
          <a:custGeom>
            <a:rect b="b" l="l" r="r" t="t"/>
            <a:pathLst>
              <a:path extrusionOk="0" h="18730" w="142390">
                <a:moveTo>
                  <a:pt x="0" y="14882"/>
                </a:moveTo>
                <a:cubicBezTo>
                  <a:pt x="10706" y="12415"/>
                  <a:pt x="40506" y="-561"/>
                  <a:pt x="64238" y="80"/>
                </a:cubicBezTo>
                <a:cubicBezTo>
                  <a:pt x="87970" y="721"/>
                  <a:pt x="129365" y="15622"/>
                  <a:pt x="142390" y="1873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6" name="Google Shape;286;p32"/>
          <p:cNvSpPr txBox="1"/>
          <p:nvPr/>
        </p:nvSpPr>
        <p:spPr>
          <a:xfrm>
            <a:off x="4980675" y="520325"/>
            <a:ext cx="10212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The Same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87" name="Google Shape;287;p32"/>
          <p:cNvSpPr txBox="1"/>
          <p:nvPr/>
        </p:nvSpPr>
        <p:spPr>
          <a:xfrm>
            <a:off x="2161000" y="3218525"/>
            <a:ext cx="10212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∴</a:t>
            </a:r>
            <a:endParaRPr sz="24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88" name="Google Shape;288;p32"/>
          <p:cNvSpPr/>
          <p:nvPr/>
        </p:nvSpPr>
        <p:spPr>
          <a:xfrm>
            <a:off x="4366425" y="2309025"/>
            <a:ext cx="532800" cy="632700"/>
          </a:xfrm>
          <a:prstGeom prst="down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90" name="Google Shape;2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163" y="1250650"/>
            <a:ext cx="3402875" cy="92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6123" y="1350325"/>
            <a:ext cx="3402799" cy="92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3326" y="3015798"/>
            <a:ext cx="4098999" cy="96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3"/>
          <p:cNvSpPr txBox="1"/>
          <p:nvPr>
            <p:ph type="title"/>
          </p:nvPr>
        </p:nvSpPr>
        <p:spPr>
          <a:xfrm>
            <a:off x="259900" y="4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 Theorem:</a:t>
            </a:r>
            <a:r>
              <a:rPr lang="en-GB"/>
              <a:t> Alternate View</a:t>
            </a:r>
            <a:endParaRPr/>
          </a:p>
        </p:txBody>
      </p:sp>
      <p:sp>
        <p:nvSpPr>
          <p:cNvPr id="298" name="Google Shape;298;p3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𝜃 </a:t>
            </a:r>
            <a:r>
              <a:rPr lang="en-GB" sz="1800"/>
              <a:t>= Parameter, 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X = Data</a:t>
            </a:r>
            <a:endParaRPr sz="1800"/>
          </a:p>
        </p:txBody>
      </p:sp>
      <p:sp>
        <p:nvSpPr>
          <p:cNvPr id="299" name="Google Shape;299;p3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00" name="Google Shape;3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3350" y="2318538"/>
            <a:ext cx="4017150" cy="10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3"/>
          <p:cNvSpPr txBox="1"/>
          <p:nvPr/>
        </p:nvSpPr>
        <p:spPr>
          <a:xfrm>
            <a:off x="7078350" y="3317600"/>
            <a:ext cx="15393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normalisation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02" name="Google Shape;302;p33"/>
          <p:cNvSpPr txBox="1"/>
          <p:nvPr/>
        </p:nvSpPr>
        <p:spPr>
          <a:xfrm>
            <a:off x="8258650" y="1801800"/>
            <a:ext cx="5994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prior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03" name="Google Shape;303;p33"/>
          <p:cNvSpPr txBox="1"/>
          <p:nvPr/>
        </p:nvSpPr>
        <p:spPr>
          <a:xfrm>
            <a:off x="6530000" y="1833950"/>
            <a:ext cx="10329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likelihood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04" name="Google Shape;304;p33"/>
          <p:cNvSpPr txBox="1"/>
          <p:nvPr/>
        </p:nvSpPr>
        <p:spPr>
          <a:xfrm>
            <a:off x="4484250" y="2068600"/>
            <a:ext cx="10329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posterior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4"/>
          <p:cNvSpPr txBox="1"/>
          <p:nvPr>
            <p:ph type="title"/>
          </p:nvPr>
        </p:nvSpPr>
        <p:spPr>
          <a:xfrm>
            <a:off x="259900" y="4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 Theorem: Alternate View</a:t>
            </a:r>
            <a:endParaRPr/>
          </a:p>
        </p:txBody>
      </p:sp>
      <p:sp>
        <p:nvSpPr>
          <p:cNvPr id="310" name="Google Shape;310;p34"/>
          <p:cNvSpPr/>
          <p:nvPr/>
        </p:nvSpPr>
        <p:spPr>
          <a:xfrm>
            <a:off x="6475161" y="1820020"/>
            <a:ext cx="202203" cy="202206"/>
          </a:xfrm>
          <a:custGeom>
            <a:rect b="b" l="l" r="r" t="t"/>
            <a:pathLst>
              <a:path extrusionOk="0" h="461" w="461">
                <a:moveTo>
                  <a:pt x="231" y="9"/>
                </a:moveTo>
                <a:lnTo>
                  <a:pt x="231" y="9"/>
                </a:lnTo>
                <a:cubicBezTo>
                  <a:pt x="97" y="9"/>
                  <a:pt x="0" y="106"/>
                  <a:pt x="0" y="239"/>
                </a:cubicBezTo>
                <a:cubicBezTo>
                  <a:pt x="0" y="363"/>
                  <a:pt x="106" y="460"/>
                  <a:pt x="231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1" y="9"/>
                </a:cubicBezTo>
                <a:close/>
                <a:moveTo>
                  <a:pt x="231" y="372"/>
                </a:moveTo>
                <a:lnTo>
                  <a:pt x="231" y="372"/>
                </a:lnTo>
                <a:cubicBezTo>
                  <a:pt x="221" y="372"/>
                  <a:pt x="221" y="372"/>
                  <a:pt x="221" y="372"/>
                </a:cubicBezTo>
                <a:cubicBezTo>
                  <a:pt x="204" y="372"/>
                  <a:pt x="195" y="354"/>
                  <a:pt x="195" y="336"/>
                </a:cubicBezTo>
                <a:cubicBezTo>
                  <a:pt x="195" y="319"/>
                  <a:pt x="204" y="301"/>
                  <a:pt x="231" y="301"/>
                </a:cubicBezTo>
                <a:lnTo>
                  <a:pt x="231" y="301"/>
                </a:lnTo>
                <a:cubicBezTo>
                  <a:pt x="248" y="310"/>
                  <a:pt x="257" y="319"/>
                  <a:pt x="257" y="336"/>
                </a:cubicBezTo>
                <a:cubicBezTo>
                  <a:pt x="257" y="363"/>
                  <a:pt x="248" y="372"/>
                  <a:pt x="231" y="372"/>
                </a:cubicBezTo>
                <a:close/>
                <a:moveTo>
                  <a:pt x="310" y="213"/>
                </a:moveTo>
                <a:lnTo>
                  <a:pt x="310" y="213"/>
                </a:lnTo>
                <a:cubicBezTo>
                  <a:pt x="301" y="213"/>
                  <a:pt x="293" y="221"/>
                  <a:pt x="284" y="230"/>
                </a:cubicBezTo>
                <a:cubicBezTo>
                  <a:pt x="266" y="248"/>
                  <a:pt x="266" y="248"/>
                  <a:pt x="266" y="248"/>
                </a:cubicBezTo>
                <a:cubicBezTo>
                  <a:pt x="257" y="248"/>
                  <a:pt x="257" y="257"/>
                  <a:pt x="257" y="257"/>
                </a:cubicBezTo>
                <a:cubicBezTo>
                  <a:pt x="248" y="266"/>
                  <a:pt x="248" y="266"/>
                  <a:pt x="248" y="274"/>
                </a:cubicBezTo>
                <a:lnTo>
                  <a:pt x="248" y="274"/>
                </a:lnTo>
                <a:cubicBezTo>
                  <a:pt x="195" y="274"/>
                  <a:pt x="195" y="274"/>
                  <a:pt x="195" y="274"/>
                </a:cubicBezTo>
                <a:lnTo>
                  <a:pt x="195" y="274"/>
                </a:lnTo>
                <a:cubicBezTo>
                  <a:pt x="195" y="257"/>
                  <a:pt x="195" y="248"/>
                  <a:pt x="204" y="230"/>
                </a:cubicBezTo>
                <a:cubicBezTo>
                  <a:pt x="221" y="221"/>
                  <a:pt x="248" y="204"/>
                  <a:pt x="248" y="204"/>
                </a:cubicBezTo>
                <a:lnTo>
                  <a:pt x="257" y="195"/>
                </a:lnTo>
                <a:cubicBezTo>
                  <a:pt x="257" y="185"/>
                  <a:pt x="266" y="176"/>
                  <a:pt x="266" y="176"/>
                </a:cubicBezTo>
                <a:cubicBezTo>
                  <a:pt x="266" y="168"/>
                  <a:pt x="257" y="160"/>
                  <a:pt x="257" y="150"/>
                </a:cubicBezTo>
                <a:cubicBezTo>
                  <a:pt x="248" y="141"/>
                  <a:pt x="240" y="141"/>
                  <a:pt x="231" y="141"/>
                </a:cubicBezTo>
                <a:cubicBezTo>
                  <a:pt x="221" y="141"/>
                  <a:pt x="213" y="141"/>
                  <a:pt x="204" y="150"/>
                </a:cubicBezTo>
                <a:cubicBezTo>
                  <a:pt x="195" y="160"/>
                  <a:pt x="195" y="168"/>
                  <a:pt x="195" y="176"/>
                </a:cubicBezTo>
                <a:cubicBezTo>
                  <a:pt x="195" y="185"/>
                  <a:pt x="195" y="185"/>
                  <a:pt x="195" y="185"/>
                </a:cubicBezTo>
                <a:cubicBezTo>
                  <a:pt x="142" y="185"/>
                  <a:pt x="142" y="185"/>
                  <a:pt x="142" y="185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41"/>
                  <a:pt x="150" y="123"/>
                  <a:pt x="177" y="106"/>
                </a:cubicBezTo>
                <a:cubicBezTo>
                  <a:pt x="186" y="97"/>
                  <a:pt x="204" y="97"/>
                  <a:pt x="231" y="97"/>
                </a:cubicBezTo>
                <a:cubicBezTo>
                  <a:pt x="257" y="97"/>
                  <a:pt x="275" y="97"/>
                  <a:pt x="293" y="115"/>
                </a:cubicBezTo>
                <a:cubicBezTo>
                  <a:pt x="310" y="123"/>
                  <a:pt x="319" y="141"/>
                  <a:pt x="319" y="168"/>
                </a:cubicBezTo>
                <a:cubicBezTo>
                  <a:pt x="319" y="185"/>
                  <a:pt x="319" y="195"/>
                  <a:pt x="310" y="213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4"/>
          <p:cNvSpPr txBox="1"/>
          <p:nvPr/>
        </p:nvSpPr>
        <p:spPr>
          <a:xfrm>
            <a:off x="3316175" y="3308100"/>
            <a:ext cx="26718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Problem:</a:t>
            </a:r>
            <a:endParaRPr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verage"/>
              <a:buChar char="●"/>
            </a:pPr>
            <a:r>
              <a:rPr lang="en-GB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How to calculate p(X)</a:t>
            </a:r>
            <a:endParaRPr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verage"/>
              <a:buChar char="●"/>
            </a:pPr>
            <a:r>
              <a:rPr lang="en-GB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How to calculate p(𝜃)</a:t>
            </a:r>
            <a:endParaRPr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12" name="Google Shape;312;p34"/>
          <p:cNvSpPr/>
          <p:nvPr/>
        </p:nvSpPr>
        <p:spPr>
          <a:xfrm>
            <a:off x="5987986" y="2700370"/>
            <a:ext cx="202203" cy="202206"/>
          </a:xfrm>
          <a:custGeom>
            <a:rect b="b" l="l" r="r" t="t"/>
            <a:pathLst>
              <a:path extrusionOk="0" h="461" w="461">
                <a:moveTo>
                  <a:pt x="231" y="9"/>
                </a:moveTo>
                <a:lnTo>
                  <a:pt x="231" y="9"/>
                </a:lnTo>
                <a:cubicBezTo>
                  <a:pt x="97" y="9"/>
                  <a:pt x="0" y="106"/>
                  <a:pt x="0" y="239"/>
                </a:cubicBezTo>
                <a:cubicBezTo>
                  <a:pt x="0" y="363"/>
                  <a:pt x="106" y="460"/>
                  <a:pt x="231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1" y="9"/>
                </a:cubicBezTo>
                <a:close/>
                <a:moveTo>
                  <a:pt x="231" y="372"/>
                </a:moveTo>
                <a:lnTo>
                  <a:pt x="231" y="372"/>
                </a:lnTo>
                <a:cubicBezTo>
                  <a:pt x="221" y="372"/>
                  <a:pt x="221" y="372"/>
                  <a:pt x="221" y="372"/>
                </a:cubicBezTo>
                <a:cubicBezTo>
                  <a:pt x="204" y="372"/>
                  <a:pt x="195" y="354"/>
                  <a:pt x="195" y="336"/>
                </a:cubicBezTo>
                <a:cubicBezTo>
                  <a:pt x="195" y="319"/>
                  <a:pt x="204" y="301"/>
                  <a:pt x="231" y="301"/>
                </a:cubicBezTo>
                <a:lnTo>
                  <a:pt x="231" y="301"/>
                </a:lnTo>
                <a:cubicBezTo>
                  <a:pt x="248" y="310"/>
                  <a:pt x="257" y="319"/>
                  <a:pt x="257" y="336"/>
                </a:cubicBezTo>
                <a:cubicBezTo>
                  <a:pt x="257" y="363"/>
                  <a:pt x="248" y="372"/>
                  <a:pt x="231" y="372"/>
                </a:cubicBezTo>
                <a:close/>
                <a:moveTo>
                  <a:pt x="310" y="213"/>
                </a:moveTo>
                <a:lnTo>
                  <a:pt x="310" y="213"/>
                </a:lnTo>
                <a:cubicBezTo>
                  <a:pt x="301" y="213"/>
                  <a:pt x="293" y="221"/>
                  <a:pt x="284" y="230"/>
                </a:cubicBezTo>
                <a:cubicBezTo>
                  <a:pt x="266" y="248"/>
                  <a:pt x="266" y="248"/>
                  <a:pt x="266" y="248"/>
                </a:cubicBezTo>
                <a:cubicBezTo>
                  <a:pt x="257" y="248"/>
                  <a:pt x="257" y="257"/>
                  <a:pt x="257" y="257"/>
                </a:cubicBezTo>
                <a:cubicBezTo>
                  <a:pt x="248" y="266"/>
                  <a:pt x="248" y="266"/>
                  <a:pt x="248" y="274"/>
                </a:cubicBezTo>
                <a:lnTo>
                  <a:pt x="248" y="274"/>
                </a:lnTo>
                <a:cubicBezTo>
                  <a:pt x="195" y="274"/>
                  <a:pt x="195" y="274"/>
                  <a:pt x="195" y="274"/>
                </a:cubicBezTo>
                <a:lnTo>
                  <a:pt x="195" y="274"/>
                </a:lnTo>
                <a:cubicBezTo>
                  <a:pt x="195" y="257"/>
                  <a:pt x="195" y="248"/>
                  <a:pt x="204" y="230"/>
                </a:cubicBezTo>
                <a:cubicBezTo>
                  <a:pt x="221" y="221"/>
                  <a:pt x="248" y="204"/>
                  <a:pt x="248" y="204"/>
                </a:cubicBezTo>
                <a:lnTo>
                  <a:pt x="257" y="195"/>
                </a:lnTo>
                <a:cubicBezTo>
                  <a:pt x="257" y="185"/>
                  <a:pt x="266" y="176"/>
                  <a:pt x="266" y="176"/>
                </a:cubicBezTo>
                <a:cubicBezTo>
                  <a:pt x="266" y="168"/>
                  <a:pt x="257" y="160"/>
                  <a:pt x="257" y="150"/>
                </a:cubicBezTo>
                <a:cubicBezTo>
                  <a:pt x="248" y="141"/>
                  <a:pt x="240" y="141"/>
                  <a:pt x="231" y="141"/>
                </a:cubicBezTo>
                <a:cubicBezTo>
                  <a:pt x="221" y="141"/>
                  <a:pt x="213" y="141"/>
                  <a:pt x="204" y="150"/>
                </a:cubicBezTo>
                <a:cubicBezTo>
                  <a:pt x="195" y="160"/>
                  <a:pt x="195" y="168"/>
                  <a:pt x="195" y="176"/>
                </a:cubicBezTo>
                <a:cubicBezTo>
                  <a:pt x="195" y="185"/>
                  <a:pt x="195" y="185"/>
                  <a:pt x="195" y="185"/>
                </a:cubicBezTo>
                <a:cubicBezTo>
                  <a:pt x="142" y="185"/>
                  <a:pt x="142" y="185"/>
                  <a:pt x="142" y="185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41"/>
                  <a:pt x="150" y="123"/>
                  <a:pt x="177" y="106"/>
                </a:cubicBezTo>
                <a:cubicBezTo>
                  <a:pt x="186" y="97"/>
                  <a:pt x="204" y="97"/>
                  <a:pt x="231" y="97"/>
                </a:cubicBezTo>
                <a:cubicBezTo>
                  <a:pt x="257" y="97"/>
                  <a:pt x="275" y="97"/>
                  <a:pt x="293" y="115"/>
                </a:cubicBezTo>
                <a:cubicBezTo>
                  <a:pt x="310" y="123"/>
                  <a:pt x="319" y="141"/>
                  <a:pt x="319" y="168"/>
                </a:cubicBezTo>
                <a:cubicBezTo>
                  <a:pt x="319" y="185"/>
                  <a:pt x="319" y="195"/>
                  <a:pt x="310" y="213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34"/>
          <p:cNvSpPr/>
          <p:nvPr/>
        </p:nvSpPr>
        <p:spPr>
          <a:xfrm>
            <a:off x="3159636" y="3396395"/>
            <a:ext cx="202203" cy="202206"/>
          </a:xfrm>
          <a:custGeom>
            <a:rect b="b" l="l" r="r" t="t"/>
            <a:pathLst>
              <a:path extrusionOk="0" h="461" w="461">
                <a:moveTo>
                  <a:pt x="231" y="9"/>
                </a:moveTo>
                <a:lnTo>
                  <a:pt x="231" y="9"/>
                </a:lnTo>
                <a:cubicBezTo>
                  <a:pt x="97" y="9"/>
                  <a:pt x="0" y="106"/>
                  <a:pt x="0" y="239"/>
                </a:cubicBezTo>
                <a:cubicBezTo>
                  <a:pt x="0" y="363"/>
                  <a:pt x="106" y="460"/>
                  <a:pt x="231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1" y="9"/>
                </a:cubicBezTo>
                <a:close/>
                <a:moveTo>
                  <a:pt x="231" y="372"/>
                </a:moveTo>
                <a:lnTo>
                  <a:pt x="231" y="372"/>
                </a:lnTo>
                <a:cubicBezTo>
                  <a:pt x="221" y="372"/>
                  <a:pt x="221" y="372"/>
                  <a:pt x="221" y="372"/>
                </a:cubicBezTo>
                <a:cubicBezTo>
                  <a:pt x="204" y="372"/>
                  <a:pt x="195" y="354"/>
                  <a:pt x="195" y="336"/>
                </a:cubicBezTo>
                <a:cubicBezTo>
                  <a:pt x="195" y="319"/>
                  <a:pt x="204" y="301"/>
                  <a:pt x="231" y="301"/>
                </a:cubicBezTo>
                <a:lnTo>
                  <a:pt x="231" y="301"/>
                </a:lnTo>
                <a:cubicBezTo>
                  <a:pt x="248" y="310"/>
                  <a:pt x="257" y="319"/>
                  <a:pt x="257" y="336"/>
                </a:cubicBezTo>
                <a:cubicBezTo>
                  <a:pt x="257" y="363"/>
                  <a:pt x="248" y="372"/>
                  <a:pt x="231" y="372"/>
                </a:cubicBezTo>
                <a:close/>
                <a:moveTo>
                  <a:pt x="310" y="213"/>
                </a:moveTo>
                <a:lnTo>
                  <a:pt x="310" y="213"/>
                </a:lnTo>
                <a:cubicBezTo>
                  <a:pt x="301" y="213"/>
                  <a:pt x="293" y="221"/>
                  <a:pt x="284" y="230"/>
                </a:cubicBezTo>
                <a:cubicBezTo>
                  <a:pt x="266" y="248"/>
                  <a:pt x="266" y="248"/>
                  <a:pt x="266" y="248"/>
                </a:cubicBezTo>
                <a:cubicBezTo>
                  <a:pt x="257" y="248"/>
                  <a:pt x="257" y="257"/>
                  <a:pt x="257" y="257"/>
                </a:cubicBezTo>
                <a:cubicBezTo>
                  <a:pt x="248" y="266"/>
                  <a:pt x="248" y="266"/>
                  <a:pt x="248" y="274"/>
                </a:cubicBezTo>
                <a:lnTo>
                  <a:pt x="248" y="274"/>
                </a:lnTo>
                <a:cubicBezTo>
                  <a:pt x="195" y="274"/>
                  <a:pt x="195" y="274"/>
                  <a:pt x="195" y="274"/>
                </a:cubicBezTo>
                <a:lnTo>
                  <a:pt x="195" y="274"/>
                </a:lnTo>
                <a:cubicBezTo>
                  <a:pt x="195" y="257"/>
                  <a:pt x="195" y="248"/>
                  <a:pt x="204" y="230"/>
                </a:cubicBezTo>
                <a:cubicBezTo>
                  <a:pt x="221" y="221"/>
                  <a:pt x="248" y="204"/>
                  <a:pt x="248" y="204"/>
                </a:cubicBezTo>
                <a:lnTo>
                  <a:pt x="257" y="195"/>
                </a:lnTo>
                <a:cubicBezTo>
                  <a:pt x="257" y="185"/>
                  <a:pt x="266" y="176"/>
                  <a:pt x="266" y="176"/>
                </a:cubicBezTo>
                <a:cubicBezTo>
                  <a:pt x="266" y="168"/>
                  <a:pt x="257" y="160"/>
                  <a:pt x="257" y="150"/>
                </a:cubicBezTo>
                <a:cubicBezTo>
                  <a:pt x="248" y="141"/>
                  <a:pt x="240" y="141"/>
                  <a:pt x="231" y="141"/>
                </a:cubicBezTo>
                <a:cubicBezTo>
                  <a:pt x="221" y="141"/>
                  <a:pt x="213" y="141"/>
                  <a:pt x="204" y="150"/>
                </a:cubicBezTo>
                <a:cubicBezTo>
                  <a:pt x="195" y="160"/>
                  <a:pt x="195" y="168"/>
                  <a:pt x="195" y="176"/>
                </a:cubicBezTo>
                <a:cubicBezTo>
                  <a:pt x="195" y="185"/>
                  <a:pt x="195" y="185"/>
                  <a:pt x="195" y="185"/>
                </a:cubicBezTo>
                <a:cubicBezTo>
                  <a:pt x="142" y="185"/>
                  <a:pt x="142" y="185"/>
                  <a:pt x="142" y="185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41"/>
                  <a:pt x="150" y="123"/>
                  <a:pt x="177" y="106"/>
                </a:cubicBezTo>
                <a:cubicBezTo>
                  <a:pt x="186" y="97"/>
                  <a:pt x="204" y="97"/>
                  <a:pt x="231" y="97"/>
                </a:cubicBezTo>
                <a:cubicBezTo>
                  <a:pt x="257" y="97"/>
                  <a:pt x="275" y="97"/>
                  <a:pt x="293" y="115"/>
                </a:cubicBezTo>
                <a:cubicBezTo>
                  <a:pt x="310" y="123"/>
                  <a:pt x="319" y="141"/>
                  <a:pt x="319" y="168"/>
                </a:cubicBezTo>
                <a:cubicBezTo>
                  <a:pt x="319" y="185"/>
                  <a:pt x="319" y="195"/>
                  <a:pt x="310" y="213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5"/>
              </a:solidFill>
              <a:highlight>
                <a:schemeClr val="accent5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34"/>
          <p:cNvSpPr txBox="1"/>
          <p:nvPr/>
        </p:nvSpPr>
        <p:spPr>
          <a:xfrm>
            <a:off x="4150200" y="1820025"/>
            <a:ext cx="4218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verage"/>
                <a:ea typeface="Average"/>
                <a:cs typeface="Average"/>
                <a:sym typeface="Average"/>
              </a:rPr>
              <a:t>✅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15" name="Google Shape;315;p3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16" name="Google Shape;3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6625" y="2022225"/>
            <a:ext cx="4017150" cy="108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5"/>
          <p:cNvSpPr txBox="1"/>
          <p:nvPr>
            <p:ph type="title"/>
          </p:nvPr>
        </p:nvSpPr>
        <p:spPr>
          <a:xfrm>
            <a:off x="259900" y="4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 Theorem: How to Calculate P(𝜃)?</a:t>
            </a:r>
            <a:endParaRPr/>
          </a:p>
        </p:txBody>
      </p:sp>
      <p:sp>
        <p:nvSpPr>
          <p:cNvPr id="322" name="Google Shape;322;p35"/>
          <p:cNvSpPr txBox="1"/>
          <p:nvPr>
            <p:ph idx="1" type="body"/>
          </p:nvPr>
        </p:nvSpPr>
        <p:spPr>
          <a:xfrm>
            <a:off x="311700" y="1152475"/>
            <a:ext cx="4017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/>
              <a:t>Create Your Own</a:t>
            </a:r>
            <a:endParaRPr sz="2400"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/>
              <a:t>Take Previous posterior</a:t>
            </a:r>
            <a:endParaRPr sz="2400"/>
          </a:p>
        </p:txBody>
      </p:sp>
      <p:sp>
        <p:nvSpPr>
          <p:cNvPr id="323" name="Google Shape;323;p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24" name="Google Shape;3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7850" y="2029613"/>
            <a:ext cx="4017150" cy="10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5"/>
          <p:cNvSpPr/>
          <p:nvPr/>
        </p:nvSpPr>
        <p:spPr>
          <a:xfrm>
            <a:off x="8695361" y="1827420"/>
            <a:ext cx="202203" cy="202206"/>
          </a:xfrm>
          <a:custGeom>
            <a:rect b="b" l="l" r="r" t="t"/>
            <a:pathLst>
              <a:path extrusionOk="0" h="461" w="461">
                <a:moveTo>
                  <a:pt x="231" y="9"/>
                </a:moveTo>
                <a:lnTo>
                  <a:pt x="231" y="9"/>
                </a:lnTo>
                <a:cubicBezTo>
                  <a:pt x="97" y="9"/>
                  <a:pt x="0" y="106"/>
                  <a:pt x="0" y="239"/>
                </a:cubicBezTo>
                <a:cubicBezTo>
                  <a:pt x="0" y="363"/>
                  <a:pt x="106" y="460"/>
                  <a:pt x="231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1" y="9"/>
                </a:cubicBezTo>
                <a:close/>
                <a:moveTo>
                  <a:pt x="231" y="372"/>
                </a:moveTo>
                <a:lnTo>
                  <a:pt x="231" y="372"/>
                </a:lnTo>
                <a:cubicBezTo>
                  <a:pt x="221" y="372"/>
                  <a:pt x="221" y="372"/>
                  <a:pt x="221" y="372"/>
                </a:cubicBezTo>
                <a:cubicBezTo>
                  <a:pt x="204" y="372"/>
                  <a:pt x="195" y="354"/>
                  <a:pt x="195" y="336"/>
                </a:cubicBezTo>
                <a:cubicBezTo>
                  <a:pt x="195" y="319"/>
                  <a:pt x="204" y="301"/>
                  <a:pt x="231" y="301"/>
                </a:cubicBezTo>
                <a:lnTo>
                  <a:pt x="231" y="301"/>
                </a:lnTo>
                <a:cubicBezTo>
                  <a:pt x="248" y="310"/>
                  <a:pt x="257" y="319"/>
                  <a:pt x="257" y="336"/>
                </a:cubicBezTo>
                <a:cubicBezTo>
                  <a:pt x="257" y="363"/>
                  <a:pt x="248" y="372"/>
                  <a:pt x="231" y="372"/>
                </a:cubicBezTo>
                <a:close/>
                <a:moveTo>
                  <a:pt x="310" y="213"/>
                </a:moveTo>
                <a:lnTo>
                  <a:pt x="310" y="213"/>
                </a:lnTo>
                <a:cubicBezTo>
                  <a:pt x="301" y="213"/>
                  <a:pt x="293" y="221"/>
                  <a:pt x="284" y="230"/>
                </a:cubicBezTo>
                <a:cubicBezTo>
                  <a:pt x="266" y="248"/>
                  <a:pt x="266" y="248"/>
                  <a:pt x="266" y="248"/>
                </a:cubicBezTo>
                <a:cubicBezTo>
                  <a:pt x="257" y="248"/>
                  <a:pt x="257" y="257"/>
                  <a:pt x="257" y="257"/>
                </a:cubicBezTo>
                <a:cubicBezTo>
                  <a:pt x="248" y="266"/>
                  <a:pt x="248" y="266"/>
                  <a:pt x="248" y="274"/>
                </a:cubicBezTo>
                <a:lnTo>
                  <a:pt x="248" y="274"/>
                </a:lnTo>
                <a:cubicBezTo>
                  <a:pt x="195" y="274"/>
                  <a:pt x="195" y="274"/>
                  <a:pt x="195" y="274"/>
                </a:cubicBezTo>
                <a:lnTo>
                  <a:pt x="195" y="274"/>
                </a:lnTo>
                <a:cubicBezTo>
                  <a:pt x="195" y="257"/>
                  <a:pt x="195" y="248"/>
                  <a:pt x="204" y="230"/>
                </a:cubicBezTo>
                <a:cubicBezTo>
                  <a:pt x="221" y="221"/>
                  <a:pt x="248" y="204"/>
                  <a:pt x="248" y="204"/>
                </a:cubicBezTo>
                <a:lnTo>
                  <a:pt x="257" y="195"/>
                </a:lnTo>
                <a:cubicBezTo>
                  <a:pt x="257" y="185"/>
                  <a:pt x="266" y="176"/>
                  <a:pt x="266" y="176"/>
                </a:cubicBezTo>
                <a:cubicBezTo>
                  <a:pt x="266" y="168"/>
                  <a:pt x="257" y="160"/>
                  <a:pt x="257" y="150"/>
                </a:cubicBezTo>
                <a:cubicBezTo>
                  <a:pt x="248" y="141"/>
                  <a:pt x="240" y="141"/>
                  <a:pt x="231" y="141"/>
                </a:cubicBezTo>
                <a:cubicBezTo>
                  <a:pt x="221" y="141"/>
                  <a:pt x="213" y="141"/>
                  <a:pt x="204" y="150"/>
                </a:cubicBezTo>
                <a:cubicBezTo>
                  <a:pt x="195" y="160"/>
                  <a:pt x="195" y="168"/>
                  <a:pt x="195" y="176"/>
                </a:cubicBezTo>
                <a:cubicBezTo>
                  <a:pt x="195" y="185"/>
                  <a:pt x="195" y="185"/>
                  <a:pt x="195" y="185"/>
                </a:cubicBezTo>
                <a:cubicBezTo>
                  <a:pt x="142" y="185"/>
                  <a:pt x="142" y="185"/>
                  <a:pt x="142" y="185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41"/>
                  <a:pt x="150" y="123"/>
                  <a:pt x="177" y="106"/>
                </a:cubicBezTo>
                <a:cubicBezTo>
                  <a:pt x="186" y="97"/>
                  <a:pt x="204" y="97"/>
                  <a:pt x="231" y="97"/>
                </a:cubicBezTo>
                <a:cubicBezTo>
                  <a:pt x="257" y="97"/>
                  <a:pt x="275" y="97"/>
                  <a:pt x="293" y="115"/>
                </a:cubicBezTo>
                <a:cubicBezTo>
                  <a:pt x="310" y="123"/>
                  <a:pt x="319" y="141"/>
                  <a:pt x="319" y="168"/>
                </a:cubicBezTo>
                <a:cubicBezTo>
                  <a:pt x="319" y="185"/>
                  <a:pt x="319" y="195"/>
                  <a:pt x="310" y="213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6"/>
          <p:cNvSpPr txBox="1"/>
          <p:nvPr>
            <p:ph type="title"/>
          </p:nvPr>
        </p:nvSpPr>
        <p:spPr>
          <a:xfrm>
            <a:off x="259900" y="4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 Theorem: How to Calculate P(𝜃)?</a:t>
            </a:r>
            <a:endParaRPr/>
          </a:p>
        </p:txBody>
      </p:sp>
      <p:sp>
        <p:nvSpPr>
          <p:cNvPr id="331" name="Google Shape;331;p36"/>
          <p:cNvSpPr txBox="1"/>
          <p:nvPr>
            <p:ph idx="1" type="body"/>
          </p:nvPr>
        </p:nvSpPr>
        <p:spPr>
          <a:xfrm>
            <a:off x="311700" y="1152475"/>
            <a:ext cx="4017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/>
              <a:t>Create Your Own</a:t>
            </a:r>
            <a:endParaRPr sz="2400"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en-GB" sz="2400">
                <a:solidFill>
                  <a:schemeClr val="dk2"/>
                </a:solidFill>
              </a:rPr>
              <a:t>Take Previous posterior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332" name="Google Shape;332;p3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33" name="Google Shape;33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8750" y="1507613"/>
            <a:ext cx="4510201" cy="2706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 txBox="1"/>
          <p:nvPr>
            <p:ph type="title"/>
          </p:nvPr>
        </p:nvSpPr>
        <p:spPr>
          <a:xfrm>
            <a:off x="259900" y="4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 Theorem: How to Calculate P(𝜃)?</a:t>
            </a:r>
            <a:endParaRPr/>
          </a:p>
        </p:txBody>
      </p:sp>
      <p:sp>
        <p:nvSpPr>
          <p:cNvPr id="339" name="Google Shape;339;p37"/>
          <p:cNvSpPr txBox="1"/>
          <p:nvPr>
            <p:ph idx="1" type="body"/>
          </p:nvPr>
        </p:nvSpPr>
        <p:spPr>
          <a:xfrm>
            <a:off x="311700" y="1152475"/>
            <a:ext cx="84687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/>
              <a:t>Problem: Are you Baking your biases into your model?</a:t>
            </a:r>
            <a:endParaRPr sz="2400"/>
          </a:p>
        </p:txBody>
      </p:sp>
      <p:sp>
        <p:nvSpPr>
          <p:cNvPr id="340" name="Google Shape;340;p3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41" name="Google Shape;3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8375" y="3059875"/>
            <a:ext cx="2882026" cy="162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8"/>
          <p:cNvSpPr txBox="1"/>
          <p:nvPr>
            <p:ph type="title"/>
          </p:nvPr>
        </p:nvSpPr>
        <p:spPr>
          <a:xfrm>
            <a:off x="259900" y="4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 Theorem: How to Calculate P(𝜃)?</a:t>
            </a:r>
            <a:endParaRPr/>
          </a:p>
        </p:txBody>
      </p:sp>
      <p:sp>
        <p:nvSpPr>
          <p:cNvPr id="347" name="Google Shape;347;p38"/>
          <p:cNvSpPr txBox="1"/>
          <p:nvPr>
            <p:ph idx="1" type="body"/>
          </p:nvPr>
        </p:nvSpPr>
        <p:spPr>
          <a:xfrm>
            <a:off x="311700" y="1152475"/>
            <a:ext cx="84687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Might as well have your explicit and tangible biases.</a:t>
            </a:r>
            <a:endParaRPr sz="1800"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As the sample size increases, priors get washed out. (As long as you are “reasonable”)</a:t>
            </a:r>
            <a:endParaRPr sz="1800"/>
          </a:p>
          <a:p>
            <a:pPr indent="-317500" lvl="0" marL="9144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Low Sample Size: Frequentist Stats is börked anyway, so why not?</a:t>
            </a:r>
            <a:endParaRPr/>
          </a:p>
          <a:p>
            <a:pPr indent="-3175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High Sample Size: Prior Doesn’t matter</a:t>
            </a:r>
            <a:endParaRPr/>
          </a:p>
          <a:p>
            <a:pPr indent="-3175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“Reasonable” = Cromwell’s Rule</a:t>
            </a:r>
            <a:endParaRPr/>
          </a:p>
        </p:txBody>
      </p:sp>
      <p:sp>
        <p:nvSpPr>
          <p:cNvPr id="348" name="Google Shape;348;p3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9"/>
          <p:cNvSpPr txBox="1"/>
          <p:nvPr>
            <p:ph type="title"/>
          </p:nvPr>
        </p:nvSpPr>
        <p:spPr>
          <a:xfrm>
            <a:off x="259900" y="4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 Theorem: How to Calculate P(X)?</a:t>
            </a:r>
            <a:endParaRPr/>
          </a:p>
        </p:txBody>
      </p:sp>
      <p:sp>
        <p:nvSpPr>
          <p:cNvPr id="354" name="Google Shape;354;p3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Sum over all possible hypotheses</a:t>
            </a:r>
            <a:br>
              <a:rPr lang="en-GB" sz="1800"/>
            </a:b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This is the hard part</a:t>
            </a:r>
            <a:br>
              <a:rPr lang="en-GB" sz="1800"/>
            </a:b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Can be ignored if comparing inside of the same distribution</a:t>
            </a:r>
            <a:endParaRPr sz="1800"/>
          </a:p>
        </p:txBody>
      </p:sp>
      <p:pic>
        <p:nvPicPr>
          <p:cNvPr id="355" name="Google Shape;35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6813" y="3779159"/>
            <a:ext cx="2961338" cy="704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0350" y="2778800"/>
            <a:ext cx="2961337" cy="880422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58" name="Google Shape;35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0350" y="1152475"/>
            <a:ext cx="3030149" cy="81786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9"/>
          <p:cNvSpPr/>
          <p:nvPr/>
        </p:nvSpPr>
        <p:spPr>
          <a:xfrm>
            <a:off x="8377136" y="1554820"/>
            <a:ext cx="202203" cy="202206"/>
          </a:xfrm>
          <a:custGeom>
            <a:rect b="b" l="l" r="r" t="t"/>
            <a:pathLst>
              <a:path extrusionOk="0" h="461" w="461">
                <a:moveTo>
                  <a:pt x="231" y="9"/>
                </a:moveTo>
                <a:lnTo>
                  <a:pt x="231" y="9"/>
                </a:lnTo>
                <a:cubicBezTo>
                  <a:pt x="97" y="9"/>
                  <a:pt x="0" y="106"/>
                  <a:pt x="0" y="239"/>
                </a:cubicBezTo>
                <a:cubicBezTo>
                  <a:pt x="0" y="363"/>
                  <a:pt x="106" y="460"/>
                  <a:pt x="231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1" y="9"/>
                </a:cubicBezTo>
                <a:close/>
                <a:moveTo>
                  <a:pt x="231" y="372"/>
                </a:moveTo>
                <a:lnTo>
                  <a:pt x="231" y="372"/>
                </a:lnTo>
                <a:cubicBezTo>
                  <a:pt x="221" y="372"/>
                  <a:pt x="221" y="372"/>
                  <a:pt x="221" y="372"/>
                </a:cubicBezTo>
                <a:cubicBezTo>
                  <a:pt x="204" y="372"/>
                  <a:pt x="195" y="354"/>
                  <a:pt x="195" y="336"/>
                </a:cubicBezTo>
                <a:cubicBezTo>
                  <a:pt x="195" y="319"/>
                  <a:pt x="204" y="301"/>
                  <a:pt x="231" y="301"/>
                </a:cubicBezTo>
                <a:lnTo>
                  <a:pt x="231" y="301"/>
                </a:lnTo>
                <a:cubicBezTo>
                  <a:pt x="248" y="310"/>
                  <a:pt x="257" y="319"/>
                  <a:pt x="257" y="336"/>
                </a:cubicBezTo>
                <a:cubicBezTo>
                  <a:pt x="257" y="363"/>
                  <a:pt x="248" y="372"/>
                  <a:pt x="231" y="372"/>
                </a:cubicBezTo>
                <a:close/>
                <a:moveTo>
                  <a:pt x="310" y="213"/>
                </a:moveTo>
                <a:lnTo>
                  <a:pt x="310" y="213"/>
                </a:lnTo>
                <a:cubicBezTo>
                  <a:pt x="301" y="213"/>
                  <a:pt x="293" y="221"/>
                  <a:pt x="284" y="230"/>
                </a:cubicBezTo>
                <a:cubicBezTo>
                  <a:pt x="266" y="248"/>
                  <a:pt x="266" y="248"/>
                  <a:pt x="266" y="248"/>
                </a:cubicBezTo>
                <a:cubicBezTo>
                  <a:pt x="257" y="248"/>
                  <a:pt x="257" y="257"/>
                  <a:pt x="257" y="257"/>
                </a:cubicBezTo>
                <a:cubicBezTo>
                  <a:pt x="248" y="266"/>
                  <a:pt x="248" y="266"/>
                  <a:pt x="248" y="274"/>
                </a:cubicBezTo>
                <a:lnTo>
                  <a:pt x="248" y="274"/>
                </a:lnTo>
                <a:cubicBezTo>
                  <a:pt x="195" y="274"/>
                  <a:pt x="195" y="274"/>
                  <a:pt x="195" y="274"/>
                </a:cubicBezTo>
                <a:lnTo>
                  <a:pt x="195" y="274"/>
                </a:lnTo>
                <a:cubicBezTo>
                  <a:pt x="195" y="257"/>
                  <a:pt x="195" y="248"/>
                  <a:pt x="204" y="230"/>
                </a:cubicBezTo>
                <a:cubicBezTo>
                  <a:pt x="221" y="221"/>
                  <a:pt x="248" y="204"/>
                  <a:pt x="248" y="204"/>
                </a:cubicBezTo>
                <a:lnTo>
                  <a:pt x="257" y="195"/>
                </a:lnTo>
                <a:cubicBezTo>
                  <a:pt x="257" y="185"/>
                  <a:pt x="266" y="176"/>
                  <a:pt x="266" y="176"/>
                </a:cubicBezTo>
                <a:cubicBezTo>
                  <a:pt x="266" y="168"/>
                  <a:pt x="257" y="160"/>
                  <a:pt x="257" y="150"/>
                </a:cubicBezTo>
                <a:cubicBezTo>
                  <a:pt x="248" y="141"/>
                  <a:pt x="240" y="141"/>
                  <a:pt x="231" y="141"/>
                </a:cubicBezTo>
                <a:cubicBezTo>
                  <a:pt x="221" y="141"/>
                  <a:pt x="213" y="141"/>
                  <a:pt x="204" y="150"/>
                </a:cubicBezTo>
                <a:cubicBezTo>
                  <a:pt x="195" y="160"/>
                  <a:pt x="195" y="168"/>
                  <a:pt x="195" y="176"/>
                </a:cubicBezTo>
                <a:cubicBezTo>
                  <a:pt x="195" y="185"/>
                  <a:pt x="195" y="185"/>
                  <a:pt x="195" y="185"/>
                </a:cubicBezTo>
                <a:cubicBezTo>
                  <a:pt x="142" y="185"/>
                  <a:pt x="142" y="185"/>
                  <a:pt x="142" y="185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41"/>
                  <a:pt x="150" y="123"/>
                  <a:pt x="177" y="106"/>
                </a:cubicBezTo>
                <a:cubicBezTo>
                  <a:pt x="186" y="97"/>
                  <a:pt x="204" y="97"/>
                  <a:pt x="231" y="97"/>
                </a:cubicBezTo>
                <a:cubicBezTo>
                  <a:pt x="257" y="97"/>
                  <a:pt x="275" y="97"/>
                  <a:pt x="293" y="115"/>
                </a:cubicBezTo>
                <a:cubicBezTo>
                  <a:pt x="310" y="123"/>
                  <a:pt x="319" y="141"/>
                  <a:pt x="319" y="168"/>
                </a:cubicBezTo>
                <a:cubicBezTo>
                  <a:pt x="319" y="185"/>
                  <a:pt x="319" y="195"/>
                  <a:pt x="310" y="213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39"/>
          <p:cNvSpPr/>
          <p:nvPr/>
        </p:nvSpPr>
        <p:spPr>
          <a:xfrm>
            <a:off x="5362600" y="2710925"/>
            <a:ext cx="3540600" cy="19701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Doctor’s Diagnosis</a:t>
            </a:r>
            <a:endParaRPr/>
          </a:p>
        </p:txBody>
      </p:sp>
      <p:sp>
        <p:nvSpPr>
          <p:cNvPr id="366" name="Google Shape;366;p40"/>
          <p:cNvSpPr txBox="1"/>
          <p:nvPr>
            <p:ph idx="1" type="body"/>
          </p:nvPr>
        </p:nvSpPr>
        <p:spPr>
          <a:xfrm>
            <a:off x="311700" y="1152475"/>
            <a:ext cx="85674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Doctor’s Diagnosis</a:t>
            </a:r>
            <a:r>
              <a:rPr lang="en-GB" sz="1800"/>
              <a:t>: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You are suspicious you have a rare disease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Disease affects 0.1% of the population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Test is 99% accurate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What is the probability you have this disease given that you tested positive?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Doctor’s Diagnosis</a:t>
            </a:r>
            <a:endParaRPr/>
          </a:p>
        </p:txBody>
      </p:sp>
      <p:pic>
        <p:nvPicPr>
          <p:cNvPr id="372" name="Google Shape;37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14" y="2285362"/>
            <a:ext cx="8839200" cy="978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726" y="1137196"/>
            <a:ext cx="5305425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267" y="3546313"/>
            <a:ext cx="7686675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1"/>
          <p:cNvSpPr txBox="1"/>
          <p:nvPr/>
        </p:nvSpPr>
        <p:spPr>
          <a:xfrm>
            <a:off x="6007550" y="4531100"/>
            <a:ext cx="13395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(9.99 10</a:t>
            </a:r>
            <a:r>
              <a:rPr baseline="30000" lang="en-GB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-3</a:t>
            </a:r>
            <a:r>
              <a:rPr lang="en-GB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)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76" name="Google Shape;376;p41"/>
          <p:cNvSpPr txBox="1"/>
          <p:nvPr/>
        </p:nvSpPr>
        <p:spPr>
          <a:xfrm>
            <a:off x="3175038" y="4531100"/>
            <a:ext cx="13395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(9.9 10</a:t>
            </a:r>
            <a:r>
              <a:rPr baseline="30000" lang="en-GB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-4</a:t>
            </a:r>
            <a:r>
              <a:rPr lang="en-GB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)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How do we estimate probability?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78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Classical: By considering equal outcomes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750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Frequentist: Relative Frequency over time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23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Bayesian: By quantifying our </a:t>
            </a:r>
            <a:r>
              <a:rPr lang="en-GB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uncertainties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78" name="Google Shape;78;p15"/>
          <p:cNvGrpSpPr/>
          <p:nvPr/>
        </p:nvGrpSpPr>
        <p:grpSpPr>
          <a:xfrm>
            <a:off x="586025" y="631650"/>
            <a:ext cx="8111200" cy="1699550"/>
            <a:chOff x="586025" y="631650"/>
            <a:chExt cx="8111200" cy="1699550"/>
          </a:xfrm>
        </p:grpSpPr>
        <p:sp>
          <p:nvSpPr>
            <p:cNvPr id="79" name="Google Shape;79;p15"/>
            <p:cNvSpPr/>
            <p:nvPr/>
          </p:nvSpPr>
          <p:spPr>
            <a:xfrm>
              <a:off x="586025" y="1069400"/>
              <a:ext cx="6881700" cy="12618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5"/>
            <p:cNvSpPr txBox="1"/>
            <p:nvPr/>
          </p:nvSpPr>
          <p:spPr>
            <a:xfrm>
              <a:off x="6675825" y="631650"/>
              <a:ext cx="2021400" cy="36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accent5"/>
                  </a:solidFill>
                  <a:latin typeface="Average"/>
                  <a:ea typeface="Average"/>
                  <a:cs typeface="Average"/>
                  <a:sym typeface="Average"/>
                </a:rPr>
                <a:t>Quick Revision</a:t>
              </a:r>
              <a:endParaRPr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Doctor’s Diagnosis</a:t>
            </a:r>
            <a:endParaRPr/>
          </a:p>
        </p:txBody>
      </p:sp>
      <p:sp>
        <p:nvSpPr>
          <p:cNvPr id="382" name="Google Shape;382;p42"/>
          <p:cNvSpPr txBox="1"/>
          <p:nvPr>
            <p:ph idx="1" type="body"/>
          </p:nvPr>
        </p:nvSpPr>
        <p:spPr>
          <a:xfrm>
            <a:off x="311700" y="1152475"/>
            <a:ext cx="85674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Doctor’s Diagnosis: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Works out to be roughly 9% chance of having disease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Rate is lower than expected because disease is so rare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99% is a high accuracy, but not </a:t>
            </a:r>
            <a:r>
              <a:rPr i="1" lang="en-GB" sz="1400"/>
              <a:t>that</a:t>
            </a:r>
            <a:r>
              <a:rPr lang="en-GB" sz="1400"/>
              <a:t> high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Application: Think about this example next time you build a classifier</a:t>
            </a:r>
            <a:endParaRPr sz="1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Monty Hall Problem</a:t>
            </a:r>
            <a:endParaRPr/>
          </a:p>
        </p:txBody>
      </p:sp>
      <p:sp>
        <p:nvSpPr>
          <p:cNvPr id="388" name="Google Shape;388;p4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The Monty Hall Problem: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You Pick Door 1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Monty opens door 2</a:t>
            </a:r>
            <a:r>
              <a:rPr i="1" lang="en-GB" sz="1400"/>
              <a:t> </a:t>
            </a:r>
            <a:r>
              <a:rPr lang="en-GB" sz="1400" u="sng"/>
              <a:t>to reveal a goat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Should you switch to door 3?</a:t>
            </a:r>
            <a:endParaRPr/>
          </a:p>
        </p:txBody>
      </p:sp>
      <p:pic>
        <p:nvPicPr>
          <p:cNvPr id="389" name="Google Shape;389;p43"/>
          <p:cNvPicPr preferRelativeResize="0"/>
          <p:nvPr/>
        </p:nvPicPr>
        <p:blipFill rotWithShape="1">
          <a:blip r:embed="rId3">
            <a:alphaModFix/>
          </a:blip>
          <a:srcRect b="0" l="0" r="0" t="35111"/>
          <a:stretch/>
        </p:blipFill>
        <p:spPr>
          <a:xfrm>
            <a:off x="4832400" y="2050971"/>
            <a:ext cx="3999899" cy="150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3"/>
          <p:cNvPicPr preferRelativeResize="0"/>
          <p:nvPr/>
        </p:nvPicPr>
        <p:blipFill rotWithShape="1">
          <a:blip r:embed="rId3">
            <a:alphaModFix/>
          </a:blip>
          <a:srcRect b="66078" l="0" r="75309" t="-2869"/>
          <a:stretch/>
        </p:blipFill>
        <p:spPr>
          <a:xfrm>
            <a:off x="6338563" y="1199900"/>
            <a:ext cx="987576" cy="851076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3"/>
          <p:cNvSpPr/>
          <p:nvPr/>
        </p:nvSpPr>
        <p:spPr>
          <a:xfrm>
            <a:off x="5143500" y="3759575"/>
            <a:ext cx="547500" cy="8511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3"/>
          <p:cNvSpPr/>
          <p:nvPr/>
        </p:nvSpPr>
        <p:spPr>
          <a:xfrm>
            <a:off x="5580150" y="3581950"/>
            <a:ext cx="2686450" cy="831500"/>
          </a:xfrm>
          <a:custGeom>
            <a:rect b="b" l="l" r="r" t="t"/>
            <a:pathLst>
              <a:path extrusionOk="0" h="33260" w="107458">
                <a:moveTo>
                  <a:pt x="0" y="31971"/>
                </a:moveTo>
                <a:cubicBezTo>
                  <a:pt x="14061" y="31724"/>
                  <a:pt x="66458" y="35820"/>
                  <a:pt x="84368" y="30491"/>
                </a:cubicBezTo>
                <a:cubicBezTo>
                  <a:pt x="102278" y="25163"/>
                  <a:pt x="103610" y="5082"/>
                  <a:pt x="107458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93" name="Google Shape;393;p43"/>
          <p:cNvSpPr/>
          <p:nvPr/>
        </p:nvSpPr>
        <p:spPr>
          <a:xfrm>
            <a:off x="8188436" y="3966245"/>
            <a:ext cx="202203" cy="202206"/>
          </a:xfrm>
          <a:custGeom>
            <a:rect b="b" l="l" r="r" t="t"/>
            <a:pathLst>
              <a:path extrusionOk="0" h="461" w="461">
                <a:moveTo>
                  <a:pt x="231" y="9"/>
                </a:moveTo>
                <a:lnTo>
                  <a:pt x="231" y="9"/>
                </a:lnTo>
                <a:cubicBezTo>
                  <a:pt x="97" y="9"/>
                  <a:pt x="0" y="106"/>
                  <a:pt x="0" y="239"/>
                </a:cubicBezTo>
                <a:cubicBezTo>
                  <a:pt x="0" y="363"/>
                  <a:pt x="106" y="460"/>
                  <a:pt x="231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1" y="9"/>
                </a:cubicBezTo>
                <a:close/>
                <a:moveTo>
                  <a:pt x="231" y="372"/>
                </a:moveTo>
                <a:lnTo>
                  <a:pt x="231" y="372"/>
                </a:lnTo>
                <a:cubicBezTo>
                  <a:pt x="221" y="372"/>
                  <a:pt x="221" y="372"/>
                  <a:pt x="221" y="372"/>
                </a:cubicBezTo>
                <a:cubicBezTo>
                  <a:pt x="204" y="372"/>
                  <a:pt x="195" y="354"/>
                  <a:pt x="195" y="336"/>
                </a:cubicBezTo>
                <a:cubicBezTo>
                  <a:pt x="195" y="319"/>
                  <a:pt x="204" y="301"/>
                  <a:pt x="231" y="301"/>
                </a:cubicBezTo>
                <a:lnTo>
                  <a:pt x="231" y="301"/>
                </a:lnTo>
                <a:cubicBezTo>
                  <a:pt x="248" y="310"/>
                  <a:pt x="257" y="319"/>
                  <a:pt x="257" y="336"/>
                </a:cubicBezTo>
                <a:cubicBezTo>
                  <a:pt x="257" y="363"/>
                  <a:pt x="248" y="372"/>
                  <a:pt x="231" y="372"/>
                </a:cubicBezTo>
                <a:close/>
                <a:moveTo>
                  <a:pt x="310" y="213"/>
                </a:moveTo>
                <a:lnTo>
                  <a:pt x="310" y="213"/>
                </a:lnTo>
                <a:cubicBezTo>
                  <a:pt x="301" y="213"/>
                  <a:pt x="293" y="221"/>
                  <a:pt x="284" y="230"/>
                </a:cubicBezTo>
                <a:cubicBezTo>
                  <a:pt x="266" y="248"/>
                  <a:pt x="266" y="248"/>
                  <a:pt x="266" y="248"/>
                </a:cubicBezTo>
                <a:cubicBezTo>
                  <a:pt x="257" y="248"/>
                  <a:pt x="257" y="257"/>
                  <a:pt x="257" y="257"/>
                </a:cubicBezTo>
                <a:cubicBezTo>
                  <a:pt x="248" y="266"/>
                  <a:pt x="248" y="266"/>
                  <a:pt x="248" y="274"/>
                </a:cubicBezTo>
                <a:lnTo>
                  <a:pt x="248" y="274"/>
                </a:lnTo>
                <a:cubicBezTo>
                  <a:pt x="195" y="274"/>
                  <a:pt x="195" y="274"/>
                  <a:pt x="195" y="274"/>
                </a:cubicBezTo>
                <a:lnTo>
                  <a:pt x="195" y="274"/>
                </a:lnTo>
                <a:cubicBezTo>
                  <a:pt x="195" y="257"/>
                  <a:pt x="195" y="248"/>
                  <a:pt x="204" y="230"/>
                </a:cubicBezTo>
                <a:cubicBezTo>
                  <a:pt x="221" y="221"/>
                  <a:pt x="248" y="204"/>
                  <a:pt x="248" y="204"/>
                </a:cubicBezTo>
                <a:lnTo>
                  <a:pt x="257" y="195"/>
                </a:lnTo>
                <a:cubicBezTo>
                  <a:pt x="257" y="185"/>
                  <a:pt x="266" y="176"/>
                  <a:pt x="266" y="176"/>
                </a:cubicBezTo>
                <a:cubicBezTo>
                  <a:pt x="266" y="168"/>
                  <a:pt x="257" y="160"/>
                  <a:pt x="257" y="150"/>
                </a:cubicBezTo>
                <a:cubicBezTo>
                  <a:pt x="248" y="141"/>
                  <a:pt x="240" y="141"/>
                  <a:pt x="231" y="141"/>
                </a:cubicBezTo>
                <a:cubicBezTo>
                  <a:pt x="221" y="141"/>
                  <a:pt x="213" y="141"/>
                  <a:pt x="204" y="150"/>
                </a:cubicBezTo>
                <a:cubicBezTo>
                  <a:pt x="195" y="160"/>
                  <a:pt x="195" y="168"/>
                  <a:pt x="195" y="176"/>
                </a:cubicBezTo>
                <a:cubicBezTo>
                  <a:pt x="195" y="185"/>
                  <a:pt x="195" y="185"/>
                  <a:pt x="195" y="185"/>
                </a:cubicBezTo>
                <a:cubicBezTo>
                  <a:pt x="142" y="185"/>
                  <a:pt x="142" y="185"/>
                  <a:pt x="142" y="185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41"/>
                  <a:pt x="150" y="123"/>
                  <a:pt x="177" y="106"/>
                </a:cubicBezTo>
                <a:cubicBezTo>
                  <a:pt x="186" y="97"/>
                  <a:pt x="204" y="97"/>
                  <a:pt x="231" y="97"/>
                </a:cubicBezTo>
                <a:cubicBezTo>
                  <a:pt x="257" y="97"/>
                  <a:pt x="275" y="97"/>
                  <a:pt x="293" y="115"/>
                </a:cubicBezTo>
                <a:cubicBezTo>
                  <a:pt x="310" y="123"/>
                  <a:pt x="319" y="141"/>
                  <a:pt x="319" y="168"/>
                </a:cubicBezTo>
                <a:cubicBezTo>
                  <a:pt x="319" y="185"/>
                  <a:pt x="319" y="195"/>
                  <a:pt x="310" y="213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4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95" name="Google Shape;395;p43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4773026" y="1293175"/>
            <a:ext cx="1181376" cy="66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3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6241663" y="1293175"/>
            <a:ext cx="1181376" cy="66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3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7650913" y="1293175"/>
            <a:ext cx="1181376" cy="66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Monty Hall Problem</a:t>
            </a:r>
            <a:endParaRPr/>
          </a:p>
        </p:txBody>
      </p:sp>
      <p:graphicFrame>
        <p:nvGraphicFramePr>
          <p:cNvPr id="403" name="Google Shape;403;p44"/>
          <p:cNvGraphicFramePr/>
          <p:nvPr/>
        </p:nvGraphicFramePr>
        <p:xfrm>
          <a:off x="311700" y="178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{CEC0A151-F62B-4451-9E99-A2CBD8EE5D69}</a:tableStyleId>
              </a:tblPr>
              <a:tblGrid>
                <a:gridCol w="1281925"/>
                <a:gridCol w="1707250"/>
              </a:tblGrid>
              <a:tr h="354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Hypothesis i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Prior 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P(𝜃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1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2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04" name="Google Shape;404;p4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05" name="Google Shape;405;p44"/>
          <p:cNvPicPr preferRelativeResize="0"/>
          <p:nvPr/>
        </p:nvPicPr>
        <p:blipFill rotWithShape="1">
          <a:blip r:embed="rId3">
            <a:alphaModFix/>
          </a:blip>
          <a:srcRect b="0" l="0" r="0" t="35111"/>
          <a:stretch/>
        </p:blipFill>
        <p:spPr>
          <a:xfrm>
            <a:off x="4832400" y="2050971"/>
            <a:ext cx="3999899" cy="150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4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4773026" y="1293175"/>
            <a:ext cx="1181376" cy="66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4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6241663" y="1293175"/>
            <a:ext cx="1181376" cy="66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4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7650913" y="1293175"/>
            <a:ext cx="1181376" cy="66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</a:t>
            </a:r>
            <a:r>
              <a:rPr lang="en-GB"/>
              <a:t>Monty Hall Problem</a:t>
            </a:r>
            <a:endParaRPr/>
          </a:p>
        </p:txBody>
      </p:sp>
      <p:sp>
        <p:nvSpPr>
          <p:cNvPr id="414" name="Google Shape;414;p4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15" name="Google Shape;415;p45"/>
          <p:cNvPicPr preferRelativeResize="0"/>
          <p:nvPr/>
        </p:nvPicPr>
        <p:blipFill rotWithShape="1">
          <a:blip r:embed="rId3">
            <a:alphaModFix/>
          </a:blip>
          <a:srcRect b="0" l="0" r="0" t="35111"/>
          <a:stretch/>
        </p:blipFill>
        <p:spPr>
          <a:xfrm>
            <a:off x="4832400" y="2050971"/>
            <a:ext cx="3999899" cy="150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5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4773026" y="1293175"/>
            <a:ext cx="1181376" cy="664526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5"/>
          <p:cNvSpPr/>
          <p:nvPr/>
        </p:nvSpPr>
        <p:spPr>
          <a:xfrm>
            <a:off x="5143500" y="3759575"/>
            <a:ext cx="547500" cy="8511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8" name="Google Shape;418;p45"/>
          <p:cNvPicPr preferRelativeResize="0"/>
          <p:nvPr/>
        </p:nvPicPr>
        <p:blipFill rotWithShape="1">
          <a:blip r:embed="rId3">
            <a:alphaModFix amt="50000"/>
          </a:blip>
          <a:srcRect b="66078" l="0" r="75309" t="-2869"/>
          <a:stretch/>
        </p:blipFill>
        <p:spPr>
          <a:xfrm>
            <a:off x="7710313" y="1199900"/>
            <a:ext cx="987576" cy="8510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19" name="Google Shape;419;p45"/>
          <p:cNvGraphicFramePr/>
          <p:nvPr/>
        </p:nvGraphicFramePr>
        <p:xfrm>
          <a:off x="311700" y="178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{CEC0A151-F62B-4451-9E99-A2CBD8EE5D69}</a:tableStyleId>
              </a:tblPr>
              <a:tblGrid>
                <a:gridCol w="1216675"/>
                <a:gridCol w="2095275"/>
              </a:tblGrid>
              <a:tr h="354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Hypothesis i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Likelihood p(X | 𝜃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1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2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9E9E9E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20" name="Google Shape;420;p45"/>
          <p:cNvPicPr preferRelativeResize="0"/>
          <p:nvPr/>
        </p:nvPicPr>
        <p:blipFill rotWithShape="1">
          <a:blip r:embed="rId3">
            <a:alphaModFix/>
          </a:blip>
          <a:srcRect b="66078" l="0" r="75309" t="-2869"/>
          <a:stretch/>
        </p:blipFill>
        <p:spPr>
          <a:xfrm>
            <a:off x="6338563" y="1199900"/>
            <a:ext cx="987576" cy="85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Monty Hall Problem</a:t>
            </a:r>
            <a:endParaRPr/>
          </a:p>
        </p:txBody>
      </p:sp>
      <p:sp>
        <p:nvSpPr>
          <p:cNvPr id="426" name="Google Shape;426;p4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27" name="Google Shape;427;p46"/>
          <p:cNvPicPr preferRelativeResize="0"/>
          <p:nvPr/>
        </p:nvPicPr>
        <p:blipFill rotWithShape="1">
          <a:blip r:embed="rId3">
            <a:alphaModFix/>
          </a:blip>
          <a:srcRect b="0" l="0" r="0" t="35111"/>
          <a:stretch/>
        </p:blipFill>
        <p:spPr>
          <a:xfrm>
            <a:off x="4832400" y="2050971"/>
            <a:ext cx="3999899" cy="150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6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6241663" y="1386450"/>
            <a:ext cx="1181376" cy="664526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6"/>
          <p:cNvSpPr/>
          <p:nvPr/>
        </p:nvSpPr>
        <p:spPr>
          <a:xfrm>
            <a:off x="5143500" y="3759575"/>
            <a:ext cx="547500" cy="8511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0" name="Google Shape;430;p46"/>
          <p:cNvPicPr preferRelativeResize="0"/>
          <p:nvPr/>
        </p:nvPicPr>
        <p:blipFill rotWithShape="1">
          <a:blip r:embed="rId3">
            <a:alphaModFix/>
          </a:blip>
          <a:srcRect b="66078" l="0" r="75309" t="-2869"/>
          <a:stretch/>
        </p:blipFill>
        <p:spPr>
          <a:xfrm>
            <a:off x="6338563" y="1199900"/>
            <a:ext cx="987576" cy="85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6"/>
          <p:cNvPicPr preferRelativeResize="0"/>
          <p:nvPr/>
        </p:nvPicPr>
        <p:blipFill rotWithShape="1">
          <a:blip r:embed="rId3">
            <a:alphaModFix amt="50000"/>
          </a:blip>
          <a:srcRect b="66078" l="0" r="75309" t="-2869"/>
          <a:stretch/>
        </p:blipFill>
        <p:spPr>
          <a:xfrm>
            <a:off x="7710313" y="1199900"/>
            <a:ext cx="987576" cy="85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6"/>
          <p:cNvPicPr preferRelativeResize="0"/>
          <p:nvPr/>
        </p:nvPicPr>
        <p:blipFill rotWithShape="1">
          <a:blip r:embed="rId3">
            <a:alphaModFix amt="50000"/>
          </a:blip>
          <a:srcRect b="66078" l="0" r="75309" t="-2869"/>
          <a:stretch/>
        </p:blipFill>
        <p:spPr>
          <a:xfrm>
            <a:off x="4923450" y="1199900"/>
            <a:ext cx="987576" cy="8510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33" name="Google Shape;433;p46"/>
          <p:cNvGraphicFramePr/>
          <p:nvPr/>
        </p:nvGraphicFramePr>
        <p:xfrm>
          <a:off x="311700" y="178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{CEC0A151-F62B-4451-9E99-A2CBD8EE5D69}</a:tableStyleId>
              </a:tblPr>
              <a:tblGrid>
                <a:gridCol w="1216675"/>
                <a:gridCol w="2095275"/>
              </a:tblGrid>
              <a:tr h="354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Hypothesis i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Likelihood p(X | 𝜃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1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1/2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2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9E9E9E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Monty Hall Problem</a:t>
            </a:r>
            <a:endParaRPr/>
          </a:p>
        </p:txBody>
      </p:sp>
      <p:graphicFrame>
        <p:nvGraphicFramePr>
          <p:cNvPr id="439" name="Google Shape;439;p47"/>
          <p:cNvGraphicFramePr/>
          <p:nvPr/>
        </p:nvGraphicFramePr>
        <p:xfrm>
          <a:off x="311700" y="178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{CEC0A151-F62B-4451-9E99-A2CBD8EE5D69}</a:tableStyleId>
              </a:tblPr>
              <a:tblGrid>
                <a:gridCol w="1216675"/>
                <a:gridCol w="2095275"/>
              </a:tblGrid>
              <a:tr h="354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Hypothesis i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ikelihood p(X | 𝜃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1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1/2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2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9E9E9E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</a:t>
                      </a:r>
                      <a:endParaRPr>
                        <a:solidFill>
                          <a:srgbClr val="9E9E9E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40" name="Google Shape;440;p4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41" name="Google Shape;441;p47"/>
          <p:cNvPicPr preferRelativeResize="0"/>
          <p:nvPr/>
        </p:nvPicPr>
        <p:blipFill rotWithShape="1">
          <a:blip r:embed="rId3">
            <a:alphaModFix/>
          </a:blip>
          <a:srcRect b="0" l="0" r="0" t="35111"/>
          <a:stretch/>
        </p:blipFill>
        <p:spPr>
          <a:xfrm>
            <a:off x="4832400" y="2050971"/>
            <a:ext cx="3999899" cy="150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7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7690088" y="1386450"/>
            <a:ext cx="1181376" cy="664526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7"/>
          <p:cNvSpPr/>
          <p:nvPr/>
        </p:nvSpPr>
        <p:spPr>
          <a:xfrm>
            <a:off x="5143500" y="3759575"/>
            <a:ext cx="547500" cy="8511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4" name="Google Shape;444;p47"/>
          <p:cNvPicPr preferRelativeResize="0"/>
          <p:nvPr/>
        </p:nvPicPr>
        <p:blipFill rotWithShape="1">
          <a:blip r:embed="rId3">
            <a:alphaModFix amt="50000"/>
          </a:blip>
          <a:srcRect b="66078" l="0" r="75309" t="-2869"/>
          <a:stretch/>
        </p:blipFill>
        <p:spPr>
          <a:xfrm>
            <a:off x="4923450" y="1199900"/>
            <a:ext cx="987576" cy="85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7"/>
          <p:cNvPicPr preferRelativeResize="0"/>
          <p:nvPr/>
        </p:nvPicPr>
        <p:blipFill rotWithShape="1">
          <a:blip r:embed="rId3">
            <a:alphaModFix/>
          </a:blip>
          <a:srcRect b="66078" l="0" r="75309" t="-2869"/>
          <a:stretch/>
        </p:blipFill>
        <p:spPr>
          <a:xfrm>
            <a:off x="6338563" y="1199900"/>
            <a:ext cx="987576" cy="85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</a:t>
            </a:r>
            <a:r>
              <a:rPr lang="en-GB"/>
              <a:t>Monty Hall Problem</a:t>
            </a:r>
            <a:endParaRPr/>
          </a:p>
        </p:txBody>
      </p:sp>
      <p:sp>
        <p:nvSpPr>
          <p:cNvPr id="451" name="Google Shape;451;p4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452" name="Google Shape;452;p48"/>
          <p:cNvGraphicFramePr/>
          <p:nvPr/>
        </p:nvGraphicFramePr>
        <p:xfrm>
          <a:off x="311700" y="178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{CEC0A151-F62B-4451-9E99-A2CBD8EE5D69}</a:tableStyleId>
              </a:tblPr>
              <a:tblGrid>
                <a:gridCol w="1447800"/>
                <a:gridCol w="1447800"/>
                <a:gridCol w="1742550"/>
              </a:tblGrid>
              <a:tr h="354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Hypothesis i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Prior p(𝜃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Likelihood p(X | 𝜃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1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1/2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2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</a:t>
            </a:r>
            <a:r>
              <a:rPr lang="en-GB"/>
              <a:t>Monty Hall Problem</a:t>
            </a:r>
            <a:endParaRPr/>
          </a:p>
        </p:txBody>
      </p:sp>
      <p:sp>
        <p:nvSpPr>
          <p:cNvPr id="458" name="Google Shape;458;p49"/>
          <p:cNvSpPr txBox="1"/>
          <p:nvPr/>
        </p:nvSpPr>
        <p:spPr>
          <a:xfrm>
            <a:off x="421025" y="4561075"/>
            <a:ext cx="40419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* This is the Dot Product of p(𝜃</a:t>
            </a:r>
            <a:r>
              <a:rPr baseline="-25000"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i</a:t>
            </a: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) and p(X | 𝜃</a:t>
            </a:r>
            <a:r>
              <a:rPr baseline="-25000"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i</a:t>
            </a: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)</a:t>
            </a:r>
            <a:endParaRPr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459" name="Google Shape;459;p49"/>
          <p:cNvPicPr preferRelativeResize="0"/>
          <p:nvPr/>
        </p:nvPicPr>
        <p:blipFill>
          <a:blip r:embed="rId3">
            <a:alphaModFix amt="81000"/>
          </a:blip>
          <a:stretch>
            <a:fillRect/>
          </a:stretch>
        </p:blipFill>
        <p:spPr>
          <a:xfrm>
            <a:off x="3479831" y="3409246"/>
            <a:ext cx="1389843" cy="36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9"/>
          <p:cNvSpPr txBox="1"/>
          <p:nvPr/>
        </p:nvSpPr>
        <p:spPr>
          <a:xfrm>
            <a:off x="4819774" y="3356550"/>
            <a:ext cx="1614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= </a:t>
            </a: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1/6</a:t>
            </a: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 + 0 + 2/6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= 3/6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= 1/2 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61" name="Google Shape;461;p4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462" name="Google Shape;462;p49"/>
          <p:cNvGraphicFramePr/>
          <p:nvPr/>
        </p:nvGraphicFramePr>
        <p:xfrm>
          <a:off x="311700" y="178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{CEC0A151-F62B-4451-9E99-A2CBD8EE5D69}</a:tableStyleId>
              </a:tblPr>
              <a:tblGrid>
                <a:gridCol w="1446225"/>
                <a:gridCol w="1446225"/>
                <a:gridCol w="1740625"/>
                <a:gridCol w="1614450"/>
              </a:tblGrid>
              <a:tr h="354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Hypothesis i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Prior p(𝜃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Likelihood p(X | 𝜃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Prior * Likelihood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1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1/2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/6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2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2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/6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Monty Hall Problem</a:t>
            </a:r>
            <a:endParaRPr/>
          </a:p>
        </p:txBody>
      </p:sp>
      <p:sp>
        <p:nvSpPr>
          <p:cNvPr id="468" name="Google Shape;468;p5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69" name="Google Shape;469;p50"/>
          <p:cNvSpPr txBox="1"/>
          <p:nvPr/>
        </p:nvSpPr>
        <p:spPr>
          <a:xfrm>
            <a:off x="285950" y="3479300"/>
            <a:ext cx="6075000" cy="1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Key to problem: </a:t>
            </a:r>
            <a:endParaRPr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36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Monty does not choose doors at random and so opening a door provides you with information</a:t>
            </a:r>
            <a:endParaRPr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70" name="Google Shape;470;p50"/>
          <p:cNvSpPr txBox="1"/>
          <p:nvPr/>
        </p:nvSpPr>
        <p:spPr>
          <a:xfrm>
            <a:off x="185025" y="4655050"/>
            <a:ext cx="4262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“Table Method” </a:t>
            </a: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from A. Downey’s </a:t>
            </a:r>
            <a:r>
              <a:rPr i="1"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Think Bayes</a:t>
            </a:r>
            <a:endParaRPr i="1"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graphicFrame>
        <p:nvGraphicFramePr>
          <p:cNvPr id="471" name="Google Shape;471;p50"/>
          <p:cNvGraphicFramePr/>
          <p:nvPr/>
        </p:nvGraphicFramePr>
        <p:xfrm>
          <a:off x="311700" y="178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{CEC0A151-F62B-4451-9E99-A2CBD8EE5D69}</a:tableStyleId>
              </a:tblPr>
              <a:tblGrid>
                <a:gridCol w="1446225"/>
                <a:gridCol w="1446225"/>
                <a:gridCol w="1740625"/>
                <a:gridCol w="1614450"/>
                <a:gridCol w="1614450"/>
              </a:tblGrid>
              <a:tr h="354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Hypothesis i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Prior p(𝜃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Likelihood p(X | 𝜃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Prior * Likelihood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Posterior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1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1/2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1/6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2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2/6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2/3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Train Analysis</a:t>
            </a:r>
            <a:endParaRPr/>
          </a:p>
        </p:txBody>
      </p:sp>
      <p:sp>
        <p:nvSpPr>
          <p:cNvPr id="477" name="Google Shape;477;p5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lang="en-GB" sz="1800"/>
              <a:t>You see a train labeled 60 (labels in ascending order of creation)</a:t>
            </a:r>
            <a:br>
              <a:rPr lang="en-GB" sz="1800"/>
            </a:br>
            <a:endParaRPr sz="18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How many trains does this company own given that you’ve seen #60?</a:t>
            </a:r>
            <a:endParaRPr sz="1800"/>
          </a:p>
        </p:txBody>
      </p:sp>
      <p:sp>
        <p:nvSpPr>
          <p:cNvPr id="478" name="Google Shape;478;p5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79" name="Google Shape;47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2575" y="1355150"/>
            <a:ext cx="4527600" cy="282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Coin Toss: Classical Est.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Coin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|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------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|    |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H    T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0.5    0.5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87" name="Google Shape;87;p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Train Analysis</a:t>
            </a:r>
            <a:endParaRPr/>
          </a:p>
        </p:txBody>
      </p:sp>
      <p:graphicFrame>
        <p:nvGraphicFramePr>
          <p:cNvPr id="485" name="Google Shape;485;p52"/>
          <p:cNvGraphicFramePr/>
          <p:nvPr/>
        </p:nvGraphicFramePr>
        <p:xfrm>
          <a:off x="311700" y="1342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{CEC0A151-F62B-4451-9E99-A2CBD8EE5D69}</a:tableStyleId>
              </a:tblPr>
              <a:tblGrid>
                <a:gridCol w="1446200"/>
                <a:gridCol w="1446200"/>
                <a:gridCol w="1740625"/>
                <a:gridCol w="1614450"/>
                <a:gridCol w="1614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Hypothesis i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Prior p(𝜃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Likelihood p(X | 𝜃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Prior * Likelihood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Posterior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 Train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1/1000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post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</a:t>
                      </a:r>
                      <a:endParaRPr baseline="-25000"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2 Trains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1/1000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post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2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...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...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...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...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...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60 Trains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1/1000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1/60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1/(6*10</a:t>
                      </a:r>
                      <a:r>
                        <a:rPr baseline="30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4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post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60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...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...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...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...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...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1000 Trains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1/1000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1/1000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1/10</a:t>
                      </a:r>
                      <a:r>
                        <a:rPr baseline="30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6</a:t>
                      </a:r>
                      <a:endParaRPr baseline="30000"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post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1000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486" name="Google Shape;486;p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87" name="Google Shape;487;p52"/>
          <p:cNvSpPr txBox="1"/>
          <p:nvPr/>
        </p:nvSpPr>
        <p:spPr>
          <a:xfrm>
            <a:off x="4944725" y="4218425"/>
            <a:ext cx="1110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𝚺 = P(Train)</a:t>
            </a:r>
            <a:endParaRPr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Train Analysis</a:t>
            </a:r>
            <a:endParaRPr/>
          </a:p>
        </p:txBody>
      </p:sp>
      <p:sp>
        <p:nvSpPr>
          <p:cNvPr id="493" name="Google Shape;493;p5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What if we change priors?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Posterior changes</a:t>
            </a:r>
            <a:br>
              <a:rPr lang="en-GB" sz="1800"/>
            </a:br>
            <a:endParaRPr sz="18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What if we increase the max number of trains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Posterior changes</a:t>
            </a:r>
            <a:endParaRPr sz="1800"/>
          </a:p>
        </p:txBody>
      </p:sp>
      <p:sp>
        <p:nvSpPr>
          <p:cNvPr id="494" name="Google Shape;494;p5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95" name="Google Shape;49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5250" y="1541550"/>
            <a:ext cx="4397050" cy="2638226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3"/>
          <p:cNvSpPr txBox="1"/>
          <p:nvPr/>
        </p:nvSpPr>
        <p:spPr>
          <a:xfrm>
            <a:off x="185025" y="4655050"/>
            <a:ext cx="4262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Example from A. Downey’s “Think Bayes”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grpSp>
        <p:nvGrpSpPr>
          <p:cNvPr id="497" name="Google Shape;497;p53"/>
          <p:cNvGrpSpPr/>
          <p:nvPr/>
        </p:nvGrpSpPr>
        <p:grpSpPr>
          <a:xfrm>
            <a:off x="5112755" y="819372"/>
            <a:ext cx="1507620" cy="1130578"/>
            <a:chOff x="5112755" y="819372"/>
            <a:chExt cx="1507620" cy="1130578"/>
          </a:xfrm>
        </p:grpSpPr>
        <p:cxnSp>
          <p:nvCxnSpPr>
            <p:cNvPr id="498" name="Google Shape;498;p53"/>
            <p:cNvCxnSpPr/>
            <p:nvPr/>
          </p:nvCxnSpPr>
          <p:spPr>
            <a:xfrm>
              <a:off x="5334013" y="1073350"/>
              <a:ext cx="0" cy="876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499" name="Google Shape;499;p53"/>
            <p:cNvCxnSpPr/>
            <p:nvPr/>
          </p:nvCxnSpPr>
          <p:spPr>
            <a:xfrm>
              <a:off x="6169738" y="1073350"/>
              <a:ext cx="0" cy="876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500" name="Google Shape;500;p53"/>
            <p:cNvSpPr txBox="1"/>
            <p:nvPr/>
          </p:nvSpPr>
          <p:spPr>
            <a:xfrm>
              <a:off x="5112755" y="819372"/>
              <a:ext cx="548700" cy="33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9E9E9E"/>
                  </a:solidFill>
                  <a:latin typeface="Average"/>
                  <a:ea typeface="Average"/>
                  <a:cs typeface="Average"/>
                  <a:sym typeface="Average"/>
                </a:rPr>
                <a:t>MLE</a:t>
              </a:r>
              <a:endParaRPr sz="900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501" name="Google Shape;501;p53"/>
            <p:cNvSpPr txBox="1"/>
            <p:nvPr/>
          </p:nvSpPr>
          <p:spPr>
            <a:xfrm>
              <a:off x="5805275" y="819375"/>
              <a:ext cx="815100" cy="33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9E9E9E"/>
                  </a:solidFill>
                  <a:latin typeface="Average"/>
                  <a:ea typeface="Average"/>
                  <a:cs typeface="Average"/>
                  <a:sym typeface="Average"/>
                </a:rPr>
                <a:t>Expectation</a:t>
              </a:r>
              <a:endParaRPr sz="900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Part 1 - Discrete Case Recap</a:t>
            </a:r>
            <a:endParaRPr/>
          </a:p>
        </p:txBody>
      </p:sp>
      <p:sp>
        <p:nvSpPr>
          <p:cNvPr id="507" name="Google Shape;507;p5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Remember the table calculation!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Steps</a:t>
            </a:r>
            <a:r>
              <a:rPr lang="en-GB" sz="1800"/>
              <a:t>: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Pick Prior (Often Uniform)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Multiply by Frequentist Likelihood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Divide by Normalisation constant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Similar things are true for the cont. case</a:t>
            </a:r>
            <a:endParaRPr/>
          </a:p>
        </p:txBody>
      </p:sp>
      <p:pic>
        <p:nvPicPr>
          <p:cNvPr id="508" name="Google Shape;50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431113"/>
            <a:ext cx="4090074" cy="85912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Part 2 - Continuous Case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5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 Testing: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Two variants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What is the probability of A being better than B?</a:t>
            </a:r>
            <a:endParaRPr/>
          </a:p>
        </p:txBody>
      </p:sp>
      <p:pic>
        <p:nvPicPr>
          <p:cNvPr id="516" name="Google Shape;516;p55"/>
          <p:cNvPicPr preferRelativeResize="0"/>
          <p:nvPr/>
        </p:nvPicPr>
        <p:blipFill rotWithShape="1">
          <a:blip r:embed="rId3">
            <a:alphaModFix/>
          </a:blip>
          <a:srcRect b="25534" l="0" r="0" t="0"/>
          <a:stretch/>
        </p:blipFill>
        <p:spPr>
          <a:xfrm>
            <a:off x="5608000" y="1681213"/>
            <a:ext cx="2882251" cy="199992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5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Part 2 - Continuous Case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5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4" name="Google Shape;524;p56"/>
          <p:cNvSpPr txBox="1"/>
          <p:nvPr>
            <p:ph idx="1" type="body"/>
          </p:nvPr>
        </p:nvSpPr>
        <p:spPr>
          <a:xfrm>
            <a:off x="311700" y="1152475"/>
            <a:ext cx="8178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Challenges w/ Freq. AB Tests</a:t>
            </a:r>
            <a:r>
              <a:rPr lang="en-GB" sz="1800"/>
              <a:t>: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Test needs to reach pre-defined sample size</a:t>
            </a:r>
            <a:br>
              <a:rPr lang="en-GB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Need to adjust α for multiple tests (</a:t>
            </a:r>
            <a:r>
              <a:rPr lang="en-GB"/>
              <a:t>Bonferroni</a:t>
            </a:r>
            <a:r>
              <a:rPr lang="en-GB"/>
              <a:t> Corrections)</a:t>
            </a:r>
            <a:br>
              <a:rPr lang="en-GB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People start accepting null hypotheses (Logically illegal)</a:t>
            </a:r>
            <a:br>
              <a:rPr lang="en-GB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Can only reject/fail to reject null hypothesis, (leads to p-hacking)</a:t>
            </a:r>
            <a:br>
              <a:rPr lang="en-GB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People peek at tests before tests are over, (more p-hacking)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Part 2 - Continuous Case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5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1" name="Google Shape;531;p57"/>
          <p:cNvSpPr txBox="1"/>
          <p:nvPr>
            <p:ph idx="1" type="body"/>
          </p:nvPr>
        </p:nvSpPr>
        <p:spPr>
          <a:xfrm>
            <a:off x="311700" y="1152475"/>
            <a:ext cx="8178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Bayesian</a:t>
            </a:r>
            <a:r>
              <a:rPr lang="en-GB" u="sng"/>
              <a:t> AB Tests</a:t>
            </a:r>
            <a:r>
              <a:rPr lang="en-GB" sz="1800"/>
              <a:t>: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Tests can be started and stopped as necessary</a:t>
            </a:r>
            <a:br>
              <a:rPr lang="en-GB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 need for adjustments, everything is included in calculation</a:t>
            </a:r>
            <a:br>
              <a:rPr lang="en-GB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Probabilistic statements give better indication of risk</a:t>
            </a:r>
            <a:br>
              <a:rPr lang="en-GB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 p-hacking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Part 2 - Continuous Case</a:t>
            </a:r>
            <a:endParaRPr/>
          </a:p>
        </p:txBody>
      </p:sp>
      <p:pic>
        <p:nvPicPr>
          <p:cNvPr id="537" name="Google Shape;53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7075" y="2014263"/>
            <a:ext cx="4573458" cy="52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807725"/>
            <a:ext cx="2933700" cy="118337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5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A61C00"/>
                </a:solidFill>
              </a:rPr>
              <a:t>‹#›</a:t>
            </a:fld>
            <a:endParaRPr>
              <a:solidFill>
                <a:srgbClr val="A61C0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Conjugate Priors</a:t>
            </a:r>
            <a:endParaRPr/>
          </a:p>
        </p:txBody>
      </p:sp>
      <p:pic>
        <p:nvPicPr>
          <p:cNvPr id="545" name="Google Shape;54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1" y="2311275"/>
            <a:ext cx="4260301" cy="48528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5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Derivation</a:t>
            </a:r>
            <a:r>
              <a:rPr lang="en-GB"/>
              <a:t>: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Choose Prior: Uniform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Choose Likelihood: </a:t>
            </a:r>
            <a:r>
              <a:rPr lang="en-GB"/>
              <a:t>Bernoulli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Do some math magic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Get Beta distribution out</a:t>
            </a:r>
            <a:endParaRPr/>
          </a:p>
        </p:txBody>
      </p:sp>
      <p:sp>
        <p:nvSpPr>
          <p:cNvPr id="547" name="Google Shape;547;p5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48" name="Google Shape;548;p59"/>
          <p:cNvSpPr txBox="1"/>
          <p:nvPr/>
        </p:nvSpPr>
        <p:spPr>
          <a:xfrm>
            <a:off x="185025" y="4655050"/>
            <a:ext cx="5580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See more Conj. Priors in U. of Santa Cruz’s Coursera Course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Conjugate Priors</a:t>
            </a:r>
            <a:endParaRPr/>
          </a:p>
        </p:txBody>
      </p:sp>
      <p:sp>
        <p:nvSpPr>
          <p:cNvPr id="554" name="Google Shape;554;p60"/>
          <p:cNvSpPr txBox="1"/>
          <p:nvPr/>
        </p:nvSpPr>
        <p:spPr>
          <a:xfrm>
            <a:off x="73975" y="4551450"/>
            <a:ext cx="73932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  <a:hlinkClick r:id="rId3"/>
              </a:rPr>
              <a:t>https://en.wikipedia.org/wiki/Conjugate_prior#Table_of_conjugate_distributions</a:t>
            </a:r>
            <a:endParaRPr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(Just Google “conjugate priors table wikipedia”)</a:t>
            </a:r>
            <a:endParaRPr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555" name="Google Shape;55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74838"/>
            <a:ext cx="8839200" cy="593834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6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Conjugate Priors</a:t>
            </a:r>
            <a:endParaRPr/>
          </a:p>
        </p:txBody>
      </p:sp>
      <p:sp>
        <p:nvSpPr>
          <p:cNvPr id="562" name="Google Shape;562;p61"/>
          <p:cNvSpPr txBox="1"/>
          <p:nvPr/>
        </p:nvSpPr>
        <p:spPr>
          <a:xfrm>
            <a:off x="73975" y="4551450"/>
            <a:ext cx="73932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  <a:hlinkClick r:id="rId3"/>
              </a:rPr>
              <a:t>https://en.wikipedia.org/wiki/Conjugate_prior#Table_of_conjugate_distributions</a:t>
            </a:r>
            <a:endParaRPr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(Just Google “conjugate priors table wikipedia”)</a:t>
            </a:r>
            <a:endParaRPr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grpSp>
        <p:nvGrpSpPr>
          <p:cNvPr id="563" name="Google Shape;563;p61"/>
          <p:cNvGrpSpPr/>
          <p:nvPr/>
        </p:nvGrpSpPr>
        <p:grpSpPr>
          <a:xfrm>
            <a:off x="152400" y="2017888"/>
            <a:ext cx="8839203" cy="1107731"/>
            <a:chOff x="152400" y="1170125"/>
            <a:chExt cx="8839203" cy="1107731"/>
          </a:xfrm>
        </p:grpSpPr>
        <p:pic>
          <p:nvPicPr>
            <p:cNvPr id="564" name="Google Shape;564;p6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1170125"/>
              <a:ext cx="8839202" cy="657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5" name="Google Shape;565;p6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2400" y="1980204"/>
              <a:ext cx="8839203" cy="2976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6" name="Google Shape;566;p6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Dice: Classical Est.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Dice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|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--------------------------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|    |    |    |    |    |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1    2    3    4    5    6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0.16 0.16 0.16 0.16 0.16 0.16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2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Conjugate Priors</a:t>
            </a:r>
            <a:endParaRPr/>
          </a:p>
        </p:txBody>
      </p:sp>
      <p:sp>
        <p:nvSpPr>
          <p:cNvPr id="572" name="Google Shape;572;p6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73" name="Google Shape;573;p62"/>
          <p:cNvSpPr txBox="1"/>
          <p:nvPr/>
        </p:nvSpPr>
        <p:spPr>
          <a:xfrm>
            <a:off x="73975" y="4551450"/>
            <a:ext cx="73932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  <a:hlinkClick r:id="rId3"/>
              </a:rPr>
              <a:t>https://seeing-theory.brown.edu/bayesian-inference/index.html</a:t>
            </a:r>
            <a:endParaRPr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Posteriors - What Now?</a:t>
            </a:r>
            <a:endParaRPr/>
          </a:p>
        </p:txBody>
      </p:sp>
      <p:sp>
        <p:nvSpPr>
          <p:cNvPr id="579" name="Google Shape;579;p63"/>
          <p:cNvSpPr txBox="1"/>
          <p:nvPr>
            <p:ph idx="1" type="body"/>
          </p:nvPr>
        </p:nvSpPr>
        <p:spPr>
          <a:xfrm>
            <a:off x="311700" y="1152475"/>
            <a:ext cx="8178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Do we calculate P-values now?</a:t>
            </a:r>
            <a:endParaRPr u="sng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 need, just calculate P(𝜃</a:t>
            </a:r>
            <a:r>
              <a:rPr baseline="-25000" lang="en-GB"/>
              <a:t>2</a:t>
            </a:r>
            <a:r>
              <a:rPr lang="en-GB"/>
              <a:t> &gt; 𝜃</a:t>
            </a:r>
            <a:r>
              <a:rPr baseline="-25000" lang="en-GB"/>
              <a:t>1</a:t>
            </a:r>
            <a:r>
              <a:rPr lang="en-GB"/>
              <a:t>)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Takes some calculation, but the result is nicer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Can we test multiple versions</a:t>
            </a:r>
            <a:endParaRPr sz="14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Absolutely (Still, try and be reasonable)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Can we peek at results or stop at any time?</a:t>
            </a:r>
            <a:endParaRPr u="sng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Yes!</a:t>
            </a:r>
            <a:endParaRPr/>
          </a:p>
        </p:txBody>
      </p:sp>
      <p:sp>
        <p:nvSpPr>
          <p:cNvPr id="580" name="Google Shape;580;p6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81" name="Google Shape;581;p63"/>
          <p:cNvSpPr txBox="1"/>
          <p:nvPr/>
        </p:nvSpPr>
        <p:spPr>
          <a:xfrm>
            <a:off x="185025" y="4655050"/>
            <a:ext cx="5580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More from Nora Neumann @ Pydata 2016 on YouTube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Posteriors - What Now?</a:t>
            </a:r>
            <a:endParaRPr/>
          </a:p>
        </p:txBody>
      </p:sp>
      <p:sp>
        <p:nvSpPr>
          <p:cNvPr id="587" name="Google Shape;587;p6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88" name="Google Shape;588;p64"/>
          <p:cNvSpPr txBox="1"/>
          <p:nvPr/>
        </p:nvSpPr>
        <p:spPr>
          <a:xfrm>
            <a:off x="185025" y="4655050"/>
            <a:ext cx="81324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More from </a:t>
            </a:r>
            <a:r>
              <a:rPr lang="en-GB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Vincenzo Lavorini</a:t>
            </a:r>
            <a:r>
              <a:rPr lang="en-GB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@ “Bayesian A/B Testing with Python: the easy guide” Towards Data Science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589" name="Google Shape;58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088" y="1017725"/>
            <a:ext cx="6403822" cy="333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5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Bayesian AB Testing</a:t>
            </a:r>
            <a:endParaRPr/>
          </a:p>
        </p:txBody>
      </p:sp>
      <p:sp>
        <p:nvSpPr>
          <p:cNvPr id="595" name="Google Shape;595;p6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6"/>
          <p:cNvSpPr txBox="1"/>
          <p:nvPr>
            <p:ph idx="1" type="body"/>
          </p:nvPr>
        </p:nvSpPr>
        <p:spPr>
          <a:xfrm>
            <a:off x="348700" y="2849250"/>
            <a:ext cx="8520600" cy="18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Disadvantages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Steeper learning curve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Integrals are hard (MCMC computationally expensive)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Criticisms of being less “objective” due to use of priors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Point estimates become the same as frequentist estimations with high sample sizes</a:t>
            </a:r>
            <a:endParaRPr/>
          </a:p>
        </p:txBody>
      </p:sp>
      <p:sp>
        <p:nvSpPr>
          <p:cNvPr id="601" name="Google Shape;601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Bayesian</a:t>
            </a:r>
            <a:r>
              <a:rPr lang="en-GB"/>
              <a:t> Stats</a:t>
            </a:r>
            <a:endParaRPr/>
          </a:p>
        </p:txBody>
      </p:sp>
      <p:sp>
        <p:nvSpPr>
          <p:cNvPr id="602" name="Google Shape;602;p66"/>
          <p:cNvSpPr txBox="1"/>
          <p:nvPr>
            <p:ph idx="1" type="body"/>
          </p:nvPr>
        </p:nvSpPr>
        <p:spPr>
          <a:xfrm>
            <a:off x="311700" y="1111650"/>
            <a:ext cx="8520600" cy="17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Advantages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Estimation in the case of little data (specific circumstances)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Parameters are distributions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Probabilistic answers answer questions people tend to have</a:t>
            </a:r>
            <a:endParaRPr/>
          </a:p>
        </p:txBody>
      </p:sp>
      <p:sp>
        <p:nvSpPr>
          <p:cNvPr id="603" name="Google Shape;603;p6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How do we estimate probability?</a:t>
            </a:r>
            <a:endParaRPr/>
          </a:p>
        </p:txBody>
      </p:sp>
      <p:sp>
        <p:nvSpPr>
          <p:cNvPr id="609" name="Google Shape;609;p67"/>
          <p:cNvSpPr txBox="1"/>
          <p:nvPr>
            <p:ph idx="1" type="body"/>
          </p:nvPr>
        </p:nvSpPr>
        <p:spPr>
          <a:xfrm>
            <a:off x="311700" y="1178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Classical: By considering equal outcomes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10" name="Google Shape;610;p67"/>
          <p:cNvSpPr txBox="1"/>
          <p:nvPr>
            <p:ph idx="1" type="body"/>
          </p:nvPr>
        </p:nvSpPr>
        <p:spPr>
          <a:xfrm>
            <a:off x="311700" y="1750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Frequentist: Relative Frequency over time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11" name="Google Shape;611;p67"/>
          <p:cNvSpPr txBox="1"/>
          <p:nvPr>
            <p:ph idx="1" type="body"/>
          </p:nvPr>
        </p:nvSpPr>
        <p:spPr>
          <a:xfrm>
            <a:off x="311700" y="23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Bayesian: By quantifying our uncertainties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12" name="Google Shape;612;p6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How do we estimate probability?</a:t>
            </a:r>
            <a:endParaRPr/>
          </a:p>
        </p:txBody>
      </p:sp>
      <p:sp>
        <p:nvSpPr>
          <p:cNvPr id="618" name="Google Shape;618;p68"/>
          <p:cNvSpPr txBox="1"/>
          <p:nvPr>
            <p:ph idx="1" type="body"/>
          </p:nvPr>
        </p:nvSpPr>
        <p:spPr>
          <a:xfrm>
            <a:off x="311700" y="1178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 strike="sng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Classical: By considering equal outcomes</a:t>
            </a:r>
            <a:endParaRPr sz="3000" strike="sng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19" name="Google Shape;619;p68"/>
          <p:cNvSpPr txBox="1"/>
          <p:nvPr>
            <p:ph idx="1" type="body"/>
          </p:nvPr>
        </p:nvSpPr>
        <p:spPr>
          <a:xfrm>
            <a:off x="311700" y="1750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 strike="sng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Frequentist: Relative Frequency over time</a:t>
            </a:r>
            <a:endParaRPr sz="3000" strike="sng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20" name="Google Shape;620;p68"/>
          <p:cNvSpPr txBox="1"/>
          <p:nvPr>
            <p:ph idx="1" type="body"/>
          </p:nvPr>
        </p:nvSpPr>
        <p:spPr>
          <a:xfrm>
            <a:off x="311700" y="23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 strike="sng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Bayesian: By quantifying our uncertainties</a:t>
            </a:r>
            <a:endParaRPr sz="3000" strike="sng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21" name="Google Shape;621;p6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22" name="Google Shape;622;p68"/>
          <p:cNvSpPr txBox="1"/>
          <p:nvPr/>
        </p:nvSpPr>
        <p:spPr>
          <a:xfrm>
            <a:off x="1255900" y="2617600"/>
            <a:ext cx="40641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23" name="Google Shape;623;p68"/>
          <p:cNvSpPr txBox="1"/>
          <p:nvPr>
            <p:ph idx="1" type="body"/>
          </p:nvPr>
        </p:nvSpPr>
        <p:spPr>
          <a:xfrm>
            <a:off x="311700" y="321598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There is only one field of statistics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 and “Call to Action”</a:t>
            </a:r>
            <a:endParaRPr/>
          </a:p>
        </p:txBody>
      </p:sp>
      <p:sp>
        <p:nvSpPr>
          <p:cNvPr id="629" name="Google Shape;629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Understanding Bayes vs Freq. is key to understanding a lot of the field stats</a:t>
            </a:r>
            <a:endParaRPr u="sng"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Beginner scientists: Check my sources as a jump off point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Experienced scientists: Come and tell me how you applied this knowledge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Decision-makers: Be aware of these kinds of analyses and when the strengths benefit your use-case.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General Advice: Try to think about conditional probability more often (doctor’s diagnosis) in relation to drawing conclusions</a:t>
            </a:r>
            <a:endParaRPr/>
          </a:p>
        </p:txBody>
      </p:sp>
      <p:sp>
        <p:nvSpPr>
          <p:cNvPr id="630" name="Google Shape;630;p6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Resources for further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70"/>
          <p:cNvSpPr txBox="1"/>
          <p:nvPr>
            <p:ph idx="1" type="body"/>
          </p:nvPr>
        </p:nvSpPr>
        <p:spPr>
          <a:xfrm>
            <a:off x="311700" y="1152475"/>
            <a:ext cx="8520600" cy="37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400"/>
              <a:t>Mathematical Understanding: </a:t>
            </a:r>
            <a:br>
              <a:rPr lang="en-GB" sz="1400"/>
            </a:br>
            <a:r>
              <a:rPr lang="en-GB" sz="1400"/>
              <a:t>	</a:t>
            </a:r>
            <a:r>
              <a:rPr lang="en-GB" sz="1200"/>
              <a:t>“Bayesian Stats: From Concept to Data Analysis”,</a:t>
            </a:r>
            <a:br>
              <a:rPr lang="en-GB" sz="1200"/>
            </a:br>
            <a:r>
              <a:rPr lang="en-GB" sz="1200"/>
              <a:t>	</a:t>
            </a:r>
            <a:r>
              <a:rPr i="1" lang="en-GB" sz="1200"/>
              <a:t>U of Santa Cruz </a:t>
            </a:r>
            <a:br>
              <a:rPr i="1" lang="en-GB" sz="1200"/>
            </a:br>
            <a:endParaRPr sz="1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400"/>
              <a:t>Intuition between Bayesianism &amp; Frequentism:</a:t>
            </a:r>
            <a:br>
              <a:rPr lang="en-GB" sz="1400"/>
            </a:br>
            <a:r>
              <a:rPr lang="en-GB" sz="1400"/>
              <a:t>	</a:t>
            </a:r>
            <a:r>
              <a:rPr lang="en-GB" sz="1200"/>
              <a:t>“Frequentism and Bayesianism”,</a:t>
            </a:r>
            <a:br>
              <a:rPr lang="en-GB" sz="1200"/>
            </a:br>
            <a:r>
              <a:rPr lang="en-GB" sz="1200"/>
              <a:t>	</a:t>
            </a:r>
            <a:r>
              <a:rPr i="1" lang="en-GB" sz="1200"/>
              <a:t>Scipy - Jake Vander Plas</a:t>
            </a:r>
            <a:r>
              <a:rPr lang="en-GB" sz="1200"/>
              <a:t> </a:t>
            </a:r>
            <a:br>
              <a:rPr i="1" lang="en-GB" sz="1200"/>
            </a:br>
            <a:endParaRPr sz="1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400"/>
              <a:t>Examples of Real World Applications:</a:t>
            </a:r>
            <a:br>
              <a:rPr lang="en-GB" sz="1400"/>
            </a:br>
            <a:r>
              <a:rPr lang="en-GB" sz="1400"/>
              <a:t>	</a:t>
            </a:r>
            <a:r>
              <a:rPr lang="en-GB" sz="1200"/>
              <a:t>“Think Bayes”,</a:t>
            </a:r>
            <a:br>
              <a:rPr lang="en-GB" sz="1200"/>
            </a:br>
            <a:r>
              <a:rPr lang="en-GB" sz="1200"/>
              <a:t>	</a:t>
            </a:r>
            <a:r>
              <a:rPr i="1" lang="en-GB" sz="1200"/>
              <a:t>Allan Downey</a:t>
            </a:r>
            <a:r>
              <a:rPr lang="en-GB" sz="1200"/>
              <a:t> </a:t>
            </a:r>
            <a:br>
              <a:rPr i="1" lang="en-GB" sz="1200"/>
            </a:br>
            <a:endParaRPr sz="1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400"/>
              <a:t>Further reading into MCMC and pyMC:</a:t>
            </a:r>
            <a:br>
              <a:rPr lang="en-GB" sz="1400"/>
            </a:br>
            <a:r>
              <a:rPr lang="en-GB" sz="1400"/>
              <a:t>	</a:t>
            </a:r>
            <a:r>
              <a:rPr lang="en-GB" sz="1200"/>
              <a:t>“Bayesian Methods for Hackers”,</a:t>
            </a:r>
            <a:br>
              <a:rPr lang="en-GB" sz="1200"/>
            </a:br>
            <a:r>
              <a:rPr lang="en-GB" sz="1200"/>
              <a:t>	</a:t>
            </a:r>
            <a:r>
              <a:rPr i="1" lang="en-GB" sz="1200"/>
              <a:t>Cameron Davidson-Pilon</a:t>
            </a:r>
            <a:endParaRPr sz="1200"/>
          </a:p>
        </p:txBody>
      </p:sp>
      <p:sp>
        <p:nvSpPr>
          <p:cNvPr id="637" name="Google Shape;637;p7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 Slides on Github</a:t>
            </a:r>
            <a:endParaRPr/>
          </a:p>
        </p:txBody>
      </p:sp>
      <p:sp>
        <p:nvSpPr>
          <p:cNvPr id="643" name="Google Shape;643;p7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https://cutt.ly/zGqux9</a:t>
            </a:r>
            <a:endParaRPr/>
          </a:p>
        </p:txBody>
      </p:sp>
      <p:pic>
        <p:nvPicPr>
          <p:cNvPr id="644" name="Google Shape;64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725" y="1870900"/>
            <a:ext cx="2375850" cy="237585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7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46" name="Google Shape;646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1400" y="1474600"/>
            <a:ext cx="4434734" cy="277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3137750"/>
            <a:ext cx="8520600" cy="11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Disadvantages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Outcomes must be known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Even if outcomes are finite, doing the combinatorics can still be relatively difficult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Often created overly simplified models when applied to complex phenomena </a:t>
            </a:r>
            <a:endParaRPr/>
          </a:p>
        </p:txBody>
      </p:sp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Classical Stats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11700" y="1152475"/>
            <a:ext cx="8520600" cy="10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Requirements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All Outcomes are known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Outcomes are assumed to be equally likely</a:t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311700" y="2166350"/>
            <a:ext cx="8520600" cy="9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Advantages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Fast Estimation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Easy to understand</a:t>
            </a:r>
            <a:endParaRPr/>
          </a:p>
        </p:txBody>
      </p:sp>
      <p:sp>
        <p:nvSpPr>
          <p:cNvPr id="103" name="Google Shape;103;p1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Fin!</a:t>
            </a:r>
            <a:endParaRPr/>
          </a:p>
        </p:txBody>
      </p:sp>
      <p:sp>
        <p:nvSpPr>
          <p:cNvPr id="652" name="Google Shape;652;p7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highlight>
                  <a:schemeClr val="lt2"/>
                </a:highlight>
                <a:latin typeface="Ubuntu Mono"/>
                <a:ea typeface="Ubuntu Mono"/>
                <a:cs typeface="Ubuntu Mono"/>
                <a:sym typeface="Ubuntu Mono"/>
              </a:rPr>
              <a:t>@sthornewillve</a:t>
            </a:r>
            <a:endParaRPr/>
          </a:p>
        </p:txBody>
      </p:sp>
      <p:sp>
        <p:nvSpPr>
          <p:cNvPr id="653" name="Google Shape;653;p72">
            <a:hlinkClick r:id="rId3"/>
          </p:cNvPr>
          <p:cNvSpPr/>
          <p:nvPr/>
        </p:nvSpPr>
        <p:spPr>
          <a:xfrm>
            <a:off x="4056687" y="3662678"/>
            <a:ext cx="254072" cy="249416"/>
          </a:xfrm>
          <a:custGeom>
            <a:rect b="b" l="l" r="r" t="t"/>
            <a:pathLst>
              <a:path extrusionOk="0" h="471" w="479">
                <a:moveTo>
                  <a:pt x="239" y="0"/>
                </a:moveTo>
                <a:lnTo>
                  <a:pt x="239" y="0"/>
                </a:lnTo>
                <a:cubicBezTo>
                  <a:pt x="106" y="0"/>
                  <a:pt x="0" y="107"/>
                  <a:pt x="0" y="231"/>
                </a:cubicBezTo>
                <a:cubicBezTo>
                  <a:pt x="0" y="364"/>
                  <a:pt x="106" y="470"/>
                  <a:pt x="239" y="470"/>
                </a:cubicBezTo>
                <a:cubicBezTo>
                  <a:pt x="372" y="470"/>
                  <a:pt x="478" y="364"/>
                  <a:pt x="478" y="231"/>
                </a:cubicBezTo>
                <a:cubicBezTo>
                  <a:pt x="478" y="107"/>
                  <a:pt x="372" y="0"/>
                  <a:pt x="239" y="0"/>
                </a:cubicBezTo>
                <a:close/>
                <a:moveTo>
                  <a:pt x="177" y="338"/>
                </a:moveTo>
                <a:lnTo>
                  <a:pt x="177" y="338"/>
                </a:lnTo>
                <a:cubicBezTo>
                  <a:pt x="133" y="338"/>
                  <a:pt x="133" y="338"/>
                  <a:pt x="133" y="338"/>
                </a:cubicBezTo>
                <a:cubicBezTo>
                  <a:pt x="133" y="178"/>
                  <a:pt x="133" y="178"/>
                  <a:pt x="133" y="178"/>
                </a:cubicBezTo>
                <a:cubicBezTo>
                  <a:pt x="177" y="178"/>
                  <a:pt x="177" y="178"/>
                  <a:pt x="177" y="178"/>
                </a:cubicBezTo>
                <a:lnTo>
                  <a:pt x="177" y="338"/>
                </a:lnTo>
                <a:close/>
                <a:moveTo>
                  <a:pt x="159" y="160"/>
                </a:moveTo>
                <a:lnTo>
                  <a:pt x="159" y="160"/>
                </a:lnTo>
                <a:cubicBezTo>
                  <a:pt x="141" y="160"/>
                  <a:pt x="133" y="151"/>
                  <a:pt x="133" y="134"/>
                </a:cubicBezTo>
                <a:cubicBezTo>
                  <a:pt x="133" y="125"/>
                  <a:pt x="141" y="107"/>
                  <a:pt x="159" y="107"/>
                </a:cubicBezTo>
                <a:cubicBezTo>
                  <a:pt x="168" y="107"/>
                  <a:pt x="177" y="125"/>
                  <a:pt x="186" y="134"/>
                </a:cubicBezTo>
                <a:cubicBezTo>
                  <a:pt x="186" y="151"/>
                  <a:pt x="168" y="160"/>
                  <a:pt x="159" y="160"/>
                </a:cubicBezTo>
                <a:close/>
                <a:moveTo>
                  <a:pt x="354" y="338"/>
                </a:moveTo>
                <a:lnTo>
                  <a:pt x="354" y="338"/>
                </a:lnTo>
                <a:cubicBezTo>
                  <a:pt x="310" y="338"/>
                  <a:pt x="310" y="338"/>
                  <a:pt x="310" y="338"/>
                </a:cubicBezTo>
                <a:cubicBezTo>
                  <a:pt x="310" y="249"/>
                  <a:pt x="310" y="249"/>
                  <a:pt x="310" y="249"/>
                </a:cubicBezTo>
                <a:cubicBezTo>
                  <a:pt x="310" y="231"/>
                  <a:pt x="300" y="213"/>
                  <a:pt x="284" y="213"/>
                </a:cubicBezTo>
                <a:cubicBezTo>
                  <a:pt x="275" y="213"/>
                  <a:pt x="265" y="222"/>
                  <a:pt x="256" y="231"/>
                </a:cubicBezTo>
                <a:lnTo>
                  <a:pt x="256" y="240"/>
                </a:lnTo>
                <a:cubicBezTo>
                  <a:pt x="256" y="338"/>
                  <a:pt x="256" y="338"/>
                  <a:pt x="256" y="338"/>
                </a:cubicBezTo>
                <a:cubicBezTo>
                  <a:pt x="212" y="338"/>
                  <a:pt x="212" y="338"/>
                  <a:pt x="212" y="338"/>
                </a:cubicBezTo>
                <a:cubicBezTo>
                  <a:pt x="212" y="231"/>
                  <a:pt x="212" y="231"/>
                  <a:pt x="212" y="231"/>
                </a:cubicBezTo>
                <a:cubicBezTo>
                  <a:pt x="212" y="205"/>
                  <a:pt x="212" y="196"/>
                  <a:pt x="203" y="178"/>
                </a:cubicBezTo>
                <a:cubicBezTo>
                  <a:pt x="247" y="178"/>
                  <a:pt x="247" y="178"/>
                  <a:pt x="247" y="178"/>
                </a:cubicBezTo>
                <a:cubicBezTo>
                  <a:pt x="247" y="196"/>
                  <a:pt x="247" y="196"/>
                  <a:pt x="247" y="196"/>
                </a:cubicBezTo>
                <a:cubicBezTo>
                  <a:pt x="256" y="196"/>
                  <a:pt x="256" y="196"/>
                  <a:pt x="256" y="196"/>
                </a:cubicBezTo>
                <a:cubicBezTo>
                  <a:pt x="256" y="187"/>
                  <a:pt x="275" y="178"/>
                  <a:pt x="300" y="178"/>
                </a:cubicBezTo>
                <a:cubicBezTo>
                  <a:pt x="337" y="178"/>
                  <a:pt x="354" y="196"/>
                  <a:pt x="354" y="240"/>
                </a:cubicBezTo>
                <a:lnTo>
                  <a:pt x="354" y="3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46464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72">
            <a:hlinkClick r:id="rId4"/>
          </p:cNvPr>
          <p:cNvSpPr/>
          <p:nvPr/>
        </p:nvSpPr>
        <p:spPr>
          <a:xfrm>
            <a:off x="4833264" y="3662685"/>
            <a:ext cx="254071" cy="249413"/>
          </a:xfrm>
          <a:custGeom>
            <a:rect b="b" l="l" r="r" t="t"/>
            <a:pathLst>
              <a:path extrusionOk="0" h="471" w="480">
                <a:moveTo>
                  <a:pt x="239" y="231"/>
                </a:moveTo>
                <a:lnTo>
                  <a:pt x="239" y="231"/>
                </a:lnTo>
                <a:lnTo>
                  <a:pt x="239" y="231"/>
                </a:lnTo>
                <a:lnTo>
                  <a:pt x="239" y="231"/>
                </a:lnTo>
                <a:cubicBezTo>
                  <a:pt x="213" y="231"/>
                  <a:pt x="186" y="222"/>
                  <a:pt x="168" y="240"/>
                </a:cubicBezTo>
                <a:cubicBezTo>
                  <a:pt x="159" y="248"/>
                  <a:pt x="151" y="257"/>
                  <a:pt x="151" y="266"/>
                </a:cubicBezTo>
                <a:cubicBezTo>
                  <a:pt x="151" y="319"/>
                  <a:pt x="195" y="319"/>
                  <a:pt x="239" y="319"/>
                </a:cubicBezTo>
                <a:lnTo>
                  <a:pt x="239" y="319"/>
                </a:lnTo>
                <a:cubicBezTo>
                  <a:pt x="283" y="319"/>
                  <a:pt x="319" y="319"/>
                  <a:pt x="319" y="266"/>
                </a:cubicBezTo>
                <a:cubicBezTo>
                  <a:pt x="319" y="257"/>
                  <a:pt x="319" y="248"/>
                  <a:pt x="310" y="240"/>
                </a:cubicBezTo>
                <a:cubicBezTo>
                  <a:pt x="292" y="222"/>
                  <a:pt x="266" y="231"/>
                  <a:pt x="239" y="231"/>
                </a:cubicBezTo>
                <a:close/>
                <a:moveTo>
                  <a:pt x="195" y="293"/>
                </a:moveTo>
                <a:lnTo>
                  <a:pt x="195" y="293"/>
                </a:lnTo>
                <a:cubicBezTo>
                  <a:pt x="186" y="293"/>
                  <a:pt x="186" y="284"/>
                  <a:pt x="186" y="275"/>
                </a:cubicBezTo>
                <a:cubicBezTo>
                  <a:pt x="186" y="257"/>
                  <a:pt x="186" y="248"/>
                  <a:pt x="195" y="248"/>
                </a:cubicBezTo>
                <a:cubicBezTo>
                  <a:pt x="204" y="248"/>
                  <a:pt x="213" y="257"/>
                  <a:pt x="213" y="275"/>
                </a:cubicBezTo>
                <a:cubicBezTo>
                  <a:pt x="213" y="284"/>
                  <a:pt x="204" y="293"/>
                  <a:pt x="195" y="293"/>
                </a:cubicBezTo>
                <a:close/>
                <a:moveTo>
                  <a:pt x="274" y="293"/>
                </a:moveTo>
                <a:lnTo>
                  <a:pt x="274" y="293"/>
                </a:lnTo>
                <a:cubicBezTo>
                  <a:pt x="266" y="293"/>
                  <a:pt x="266" y="284"/>
                  <a:pt x="266" y="275"/>
                </a:cubicBezTo>
                <a:cubicBezTo>
                  <a:pt x="266" y="257"/>
                  <a:pt x="266" y="248"/>
                  <a:pt x="274" y="248"/>
                </a:cubicBezTo>
                <a:cubicBezTo>
                  <a:pt x="283" y="248"/>
                  <a:pt x="292" y="257"/>
                  <a:pt x="292" y="275"/>
                </a:cubicBezTo>
                <a:cubicBezTo>
                  <a:pt x="292" y="284"/>
                  <a:pt x="283" y="293"/>
                  <a:pt x="274" y="293"/>
                </a:cubicBezTo>
                <a:close/>
                <a:moveTo>
                  <a:pt x="239" y="0"/>
                </a:moveTo>
                <a:lnTo>
                  <a:pt x="239" y="0"/>
                </a:lnTo>
                <a:cubicBezTo>
                  <a:pt x="107" y="0"/>
                  <a:pt x="0" y="107"/>
                  <a:pt x="0" y="231"/>
                </a:cubicBezTo>
                <a:cubicBezTo>
                  <a:pt x="0" y="363"/>
                  <a:pt x="107" y="470"/>
                  <a:pt x="239" y="470"/>
                </a:cubicBezTo>
                <a:cubicBezTo>
                  <a:pt x="372" y="470"/>
                  <a:pt x="479" y="363"/>
                  <a:pt x="479" y="231"/>
                </a:cubicBezTo>
                <a:cubicBezTo>
                  <a:pt x="479" y="107"/>
                  <a:pt x="372" y="0"/>
                  <a:pt x="239" y="0"/>
                </a:cubicBezTo>
                <a:close/>
                <a:moveTo>
                  <a:pt x="257" y="328"/>
                </a:moveTo>
                <a:lnTo>
                  <a:pt x="257" y="328"/>
                </a:lnTo>
                <a:cubicBezTo>
                  <a:pt x="257" y="328"/>
                  <a:pt x="248" y="328"/>
                  <a:pt x="239" y="328"/>
                </a:cubicBezTo>
                <a:cubicBezTo>
                  <a:pt x="230" y="328"/>
                  <a:pt x="221" y="328"/>
                  <a:pt x="213" y="328"/>
                </a:cubicBezTo>
                <a:cubicBezTo>
                  <a:pt x="195" y="328"/>
                  <a:pt x="123" y="328"/>
                  <a:pt x="123" y="240"/>
                </a:cubicBezTo>
                <a:cubicBezTo>
                  <a:pt x="123" y="222"/>
                  <a:pt x="133" y="204"/>
                  <a:pt x="142" y="195"/>
                </a:cubicBezTo>
                <a:cubicBezTo>
                  <a:pt x="142" y="187"/>
                  <a:pt x="142" y="160"/>
                  <a:pt x="151" y="134"/>
                </a:cubicBezTo>
                <a:cubicBezTo>
                  <a:pt x="151" y="134"/>
                  <a:pt x="168" y="142"/>
                  <a:pt x="204" y="160"/>
                </a:cubicBezTo>
                <a:cubicBezTo>
                  <a:pt x="213" y="160"/>
                  <a:pt x="230" y="160"/>
                  <a:pt x="239" y="160"/>
                </a:cubicBezTo>
                <a:cubicBezTo>
                  <a:pt x="248" y="160"/>
                  <a:pt x="266" y="160"/>
                  <a:pt x="266" y="160"/>
                </a:cubicBezTo>
                <a:cubicBezTo>
                  <a:pt x="301" y="142"/>
                  <a:pt x="327" y="134"/>
                  <a:pt x="327" y="134"/>
                </a:cubicBezTo>
                <a:cubicBezTo>
                  <a:pt x="336" y="160"/>
                  <a:pt x="336" y="187"/>
                  <a:pt x="336" y="195"/>
                </a:cubicBezTo>
                <a:cubicBezTo>
                  <a:pt x="345" y="204"/>
                  <a:pt x="354" y="222"/>
                  <a:pt x="354" y="240"/>
                </a:cubicBezTo>
                <a:cubicBezTo>
                  <a:pt x="354" y="328"/>
                  <a:pt x="274" y="328"/>
                  <a:pt x="257" y="32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46464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72">
            <a:hlinkClick r:id="rId5"/>
          </p:cNvPr>
          <p:cNvSpPr/>
          <p:nvPr/>
        </p:nvSpPr>
        <p:spPr>
          <a:xfrm>
            <a:off x="4444985" y="3662685"/>
            <a:ext cx="254071" cy="249413"/>
          </a:xfrm>
          <a:custGeom>
            <a:rect b="b" l="l" r="r" t="t"/>
            <a:pathLst>
              <a:path extrusionOk="0" h="471" w="480">
                <a:moveTo>
                  <a:pt x="239" y="0"/>
                </a:moveTo>
                <a:lnTo>
                  <a:pt x="239" y="0"/>
                </a:lnTo>
                <a:cubicBezTo>
                  <a:pt x="107" y="0"/>
                  <a:pt x="0" y="107"/>
                  <a:pt x="0" y="231"/>
                </a:cubicBezTo>
                <a:cubicBezTo>
                  <a:pt x="0" y="363"/>
                  <a:pt x="107" y="470"/>
                  <a:pt x="239" y="470"/>
                </a:cubicBezTo>
                <a:cubicBezTo>
                  <a:pt x="372" y="470"/>
                  <a:pt x="479" y="363"/>
                  <a:pt x="479" y="231"/>
                </a:cubicBezTo>
                <a:cubicBezTo>
                  <a:pt x="479" y="107"/>
                  <a:pt x="372" y="0"/>
                  <a:pt x="239" y="0"/>
                </a:cubicBezTo>
                <a:close/>
                <a:moveTo>
                  <a:pt x="337" y="195"/>
                </a:moveTo>
                <a:lnTo>
                  <a:pt x="337" y="195"/>
                </a:lnTo>
                <a:lnTo>
                  <a:pt x="337" y="195"/>
                </a:lnTo>
                <a:cubicBezTo>
                  <a:pt x="337" y="257"/>
                  <a:pt x="292" y="328"/>
                  <a:pt x="204" y="328"/>
                </a:cubicBezTo>
                <a:cubicBezTo>
                  <a:pt x="178" y="328"/>
                  <a:pt x="151" y="319"/>
                  <a:pt x="133" y="310"/>
                </a:cubicBezTo>
                <a:lnTo>
                  <a:pt x="142" y="310"/>
                </a:lnTo>
                <a:cubicBezTo>
                  <a:pt x="160" y="310"/>
                  <a:pt x="186" y="301"/>
                  <a:pt x="204" y="293"/>
                </a:cubicBezTo>
                <a:cubicBezTo>
                  <a:pt x="178" y="293"/>
                  <a:pt x="160" y="275"/>
                  <a:pt x="160" y="257"/>
                </a:cubicBezTo>
                <a:cubicBezTo>
                  <a:pt x="160" y="257"/>
                  <a:pt x="160" y="257"/>
                  <a:pt x="169" y="257"/>
                </a:cubicBezTo>
                <a:lnTo>
                  <a:pt x="178" y="257"/>
                </a:lnTo>
                <a:cubicBezTo>
                  <a:pt x="160" y="248"/>
                  <a:pt x="142" y="231"/>
                  <a:pt x="142" y="213"/>
                </a:cubicBezTo>
                <a:lnTo>
                  <a:pt x="142" y="213"/>
                </a:lnTo>
                <a:cubicBezTo>
                  <a:pt x="142" y="213"/>
                  <a:pt x="151" y="213"/>
                  <a:pt x="160" y="213"/>
                </a:cubicBezTo>
                <a:cubicBezTo>
                  <a:pt x="151" y="204"/>
                  <a:pt x="142" y="195"/>
                  <a:pt x="142" y="178"/>
                </a:cubicBezTo>
                <a:cubicBezTo>
                  <a:pt x="142" y="169"/>
                  <a:pt x="142" y="160"/>
                  <a:pt x="151" y="151"/>
                </a:cubicBezTo>
                <a:cubicBezTo>
                  <a:pt x="169" y="178"/>
                  <a:pt x="204" y="204"/>
                  <a:pt x="239" y="204"/>
                </a:cubicBezTo>
                <a:cubicBezTo>
                  <a:pt x="239" y="195"/>
                  <a:pt x="239" y="195"/>
                  <a:pt x="239" y="195"/>
                </a:cubicBezTo>
                <a:cubicBezTo>
                  <a:pt x="239" y="169"/>
                  <a:pt x="266" y="142"/>
                  <a:pt x="292" y="142"/>
                </a:cubicBezTo>
                <a:cubicBezTo>
                  <a:pt x="301" y="142"/>
                  <a:pt x="319" y="151"/>
                  <a:pt x="319" y="160"/>
                </a:cubicBezTo>
                <a:cubicBezTo>
                  <a:pt x="337" y="160"/>
                  <a:pt x="346" y="151"/>
                  <a:pt x="355" y="151"/>
                </a:cubicBezTo>
                <a:cubicBezTo>
                  <a:pt x="346" y="160"/>
                  <a:pt x="346" y="169"/>
                  <a:pt x="337" y="178"/>
                </a:cubicBezTo>
                <a:cubicBezTo>
                  <a:pt x="346" y="178"/>
                  <a:pt x="355" y="169"/>
                  <a:pt x="364" y="169"/>
                </a:cubicBezTo>
                <a:cubicBezTo>
                  <a:pt x="355" y="178"/>
                  <a:pt x="346" y="187"/>
                  <a:pt x="337" y="19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46464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Frequentist Est.: Confidence Intervals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7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/>
              <a:t>Confidence Interval</a:t>
            </a:r>
            <a:r>
              <a:rPr lang="en-GB" sz="1800"/>
              <a:t>: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From sample mean and standard deviation, calculate an interval</a:t>
            </a:r>
            <a:br>
              <a:rPr lang="en-GB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Upon repeated experiments, intervals contain the true parameter x% of the time</a:t>
            </a:r>
            <a:endParaRPr sz="1800"/>
          </a:p>
        </p:txBody>
      </p:sp>
      <p:sp>
        <p:nvSpPr>
          <p:cNvPr id="662" name="Google Shape;662;p7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63" name="Google Shape;66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3" y="1904375"/>
            <a:ext cx="3999900" cy="1889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Frequentist Est.: Confidence Intervals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7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/>
              <a:t>CI Intuition</a:t>
            </a:r>
            <a:r>
              <a:rPr lang="en-GB" sz="1800"/>
              <a:t>:</a:t>
            </a:r>
            <a:r>
              <a:rPr lang="en-GB"/>
              <a:t>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bootstrap CI n times -&gt; intervals would contain the mean of population 95% of the time</a:t>
            </a:r>
            <a:endParaRPr/>
          </a:p>
        </p:txBody>
      </p:sp>
      <p:sp>
        <p:nvSpPr>
          <p:cNvPr id="670" name="Google Shape;670;p7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71" name="Google Shape;67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3" y="1904375"/>
            <a:ext cx="3999900" cy="1889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Frequentist Est.: P-Values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7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/>
              <a:t>P-value</a:t>
            </a:r>
            <a:r>
              <a:rPr lang="en-GB" sz="1800"/>
              <a:t>: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Probability of seeing data given a parameter</a:t>
            </a:r>
            <a:endParaRPr sz="1800"/>
          </a:p>
        </p:txBody>
      </p:sp>
      <p:pic>
        <p:nvPicPr>
          <p:cNvPr id="678" name="Google Shape;67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1517288"/>
            <a:ext cx="3999899" cy="2108921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7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Train Analysis</a:t>
            </a:r>
            <a:endParaRPr/>
          </a:p>
        </p:txBody>
      </p:sp>
      <p:sp>
        <p:nvSpPr>
          <p:cNvPr id="685" name="Google Shape;685;p7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86" name="Google Shape;68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2213" y="1585913"/>
            <a:ext cx="4219575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Part 2 - Continuous Case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7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Prior?</a:t>
            </a:r>
            <a:r>
              <a:rPr lang="en-GB" sz="1800"/>
              <a:t>:</a:t>
            </a:r>
            <a:endParaRPr sz="1400"/>
          </a:p>
          <a:p>
            <a:pPr indent="-342900" lvl="0" marL="4572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lang="en-GB"/>
              <a:t>Uninformed Prior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Uniform distribution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Represented by </a:t>
            </a:r>
            <a:br>
              <a:rPr lang="en-GB"/>
            </a:br>
            <a:r>
              <a:rPr lang="en-GB"/>
              <a:t>Indicator Function</a:t>
            </a:r>
            <a:endParaRPr/>
          </a:p>
        </p:txBody>
      </p:sp>
      <p:pic>
        <p:nvPicPr>
          <p:cNvPr id="693" name="Google Shape;69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6075" y="1275425"/>
            <a:ext cx="3029696" cy="531725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7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95" name="Google Shape;695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1600" y="2035750"/>
            <a:ext cx="4178650" cy="257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Part 2 - Continuous Case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7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AB Test</a:t>
            </a:r>
            <a:r>
              <a:rPr lang="en-GB" sz="1800"/>
              <a:t>:</a:t>
            </a:r>
            <a:endParaRPr sz="1400"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For people randomly placed in control/test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Track conversions (1/0)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What is our Likelihood?</a:t>
            </a:r>
            <a:endParaRPr/>
          </a:p>
          <a:p>
            <a:pPr indent="-3175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Bernoulli</a:t>
            </a:r>
            <a:endParaRPr/>
          </a:p>
        </p:txBody>
      </p:sp>
      <p:pic>
        <p:nvPicPr>
          <p:cNvPr id="702" name="Google Shape;70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6650" y="2610775"/>
            <a:ext cx="4295649" cy="44485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7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Part 2 - Continuous Case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7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10" name="Google Shape;71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64310"/>
            <a:ext cx="8839200" cy="814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Part 2 - Continuous Case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6" name="Google Shape;71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00" y="1870488"/>
            <a:ext cx="8839200" cy="1491313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8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Part 2 - Continuous Case</a:t>
            </a:r>
            <a:endParaRPr/>
          </a:p>
        </p:txBody>
      </p:sp>
      <p:pic>
        <p:nvPicPr>
          <p:cNvPr id="723" name="Google Shape;72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7125"/>
            <a:ext cx="8839200" cy="1298028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81"/>
          <p:cNvSpPr/>
          <p:nvPr/>
        </p:nvSpPr>
        <p:spPr>
          <a:xfrm>
            <a:off x="2124000" y="2656850"/>
            <a:ext cx="769800" cy="5727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81"/>
          <p:cNvSpPr/>
          <p:nvPr/>
        </p:nvSpPr>
        <p:spPr>
          <a:xfrm>
            <a:off x="3485725" y="2656850"/>
            <a:ext cx="392400" cy="5727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6" name="Google Shape;726;p81"/>
          <p:cNvPicPr preferRelativeResize="0"/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152400" y="4386244"/>
            <a:ext cx="3473844" cy="60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8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How do we estimate probability?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11700" y="1178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 strike="sng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Classical</a:t>
            </a:r>
            <a:endParaRPr sz="3000" strike="sng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311700" y="1750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swald"/>
              <a:buChar char="●"/>
            </a:pPr>
            <a:r>
              <a:rPr lang="en-GB" sz="3000">
                <a:solidFill>
                  <a:schemeClr val="lt1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rPr>
              <a:t>Frequentist</a:t>
            </a:r>
            <a:endParaRPr sz="3000">
              <a:solidFill>
                <a:schemeClr val="lt1"/>
              </a:solidFill>
              <a:highlight>
                <a:schemeClr val="dk1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311700" y="23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Bayesian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2" name="Google Shape;112;p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Part 2 - Continuous Case</a:t>
            </a:r>
            <a:endParaRPr/>
          </a:p>
        </p:txBody>
      </p:sp>
      <p:pic>
        <p:nvPicPr>
          <p:cNvPr id="733" name="Google Shape;73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600" y="1917600"/>
            <a:ext cx="8839201" cy="714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82"/>
          <p:cNvPicPr preferRelativeResize="0"/>
          <p:nvPr/>
        </p:nvPicPr>
        <p:blipFill rotWithShape="1">
          <a:blip r:embed="rId4">
            <a:alphaModFix/>
          </a:blip>
          <a:srcRect b="0" l="35745" r="0" t="0"/>
          <a:stretch/>
        </p:blipFill>
        <p:spPr>
          <a:xfrm>
            <a:off x="1990803" y="2917175"/>
            <a:ext cx="2938751" cy="520925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8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Frequentist Est.</a:t>
            </a:r>
            <a:endParaRPr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311700" y="1452371"/>
            <a:ext cx="39999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Check to see if thermometer is properly calibrated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4450" y="1508738"/>
            <a:ext cx="4055799" cy="270387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/>
        </p:nvSpPr>
        <p:spPr>
          <a:xfrm>
            <a:off x="311700" y="2579175"/>
            <a:ext cx="3999900" cy="18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Frequentist Approach: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	Take many readings and use the expectation value (mean) and std for sample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	Calculate the probability of your data given your data following some parameter.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1" name="Google Shape;121;p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311700" y="3463375"/>
            <a:ext cx="8520600" cy="14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Disadvantages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Requires large sample size to be meaningful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Does not allow for integration of domain knowledge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P-values</a:t>
            </a:r>
            <a:r>
              <a:rPr lang="en-GB"/>
              <a:t> and confidence intervals</a:t>
            </a:r>
            <a:r>
              <a:rPr lang="en-GB"/>
              <a:t> are unintuitive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Difficult to communicate to non-statisticians</a:t>
            </a:r>
            <a:endParaRPr/>
          </a:p>
        </p:txBody>
      </p:sp>
      <p:sp>
        <p:nvSpPr>
          <p:cNvPr id="127" name="Google Shape;12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Frequentist </a:t>
            </a:r>
            <a:r>
              <a:rPr lang="en-GB"/>
              <a:t>Stats</a:t>
            </a:r>
            <a:endParaRPr/>
          </a:p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311700" y="1152475"/>
            <a:ext cx="8520600" cy="11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Requirements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Possibility to perform experiments indefinitely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Parameters are assumed to be fixed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Able to estimate params given enough experiments</a:t>
            </a:r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311700" y="2395750"/>
            <a:ext cx="8520600" cy="9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Advantages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Works well with simulations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“Objective”</a:t>
            </a:r>
            <a:endParaRPr/>
          </a:p>
        </p:txBody>
      </p:sp>
      <p:sp>
        <p:nvSpPr>
          <p:cNvPr id="130" name="Google Shape;130;p2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